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efd743ade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efd743ade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1e328157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1e328157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e328157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e328157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1e328157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1e328157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1e32815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61e32815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efd743ad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efd743ad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efd743ade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efd743ad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efd743ade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efd743ade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efd743ade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efd743ade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3efd743ade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3efd743ade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7d2b894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7d2b894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efd743ade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efd743ade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efd743ade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efd743ade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efd743ad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efd743ad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efd743ad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efd743ad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3efd743ad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3efd743ad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3efd743ade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3efd743ade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1dd24f3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1dd24f3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1e32815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1e32815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d167085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d167085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3efd743ade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3efd743ad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efd743ad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efd743ad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9d167085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9d167085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9d167085e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9d167085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efd743ad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efd743ad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12879193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12879193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3efd743ad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3efd743ad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3efd743ad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3efd743ad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3efd743ade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3efd743ade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3efd743ade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3efd743ade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61dd24f3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61dd24f3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12879193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12879193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efd743a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efd743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1dd24f3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1dd24f3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3efd743ade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3efd743ade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efd743ade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3efd743ade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3efd743ad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3efd743ad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3efd743ade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3efd743ade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efd743ad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efd743ad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3efd743ade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3efd743ade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efd743ade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efd743ade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3efd743ade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3efd743ade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3efd743ad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3efd743ad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3efd743a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3efd743a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3efd743ade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3efd743ade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21e3fa7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21e3fa7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3efd743ade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3efd743ade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21e3fa3c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21e3fa3c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1e328157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1e328157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21e3fa7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21e3fa7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621e3fa7c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621e3fa7c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621e3fa7c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621e3fa7c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2cb565e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2cb565e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92cb565e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92cb565e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efd743ad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efd743ad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3efd743ade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3efd743ade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3efd743ade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3efd743ade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3efd743ade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3efd743ade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efd743a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efd743a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3efd743a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3efd743a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3efd743ad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3efd743ad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3efd743ad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3efd743ad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3efd743ade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3efd743ade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3efd743ad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3efd743ad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efd743ad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efd743ad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3efd743ade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3efd743ade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notion.so/LR-Table-90266e3c3c794b719b0beddb3b7329e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slide" Target="/ppt/slides/slide6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64.xml"/><Relationship Id="rId4" Type="http://schemas.openxmlformats.org/officeDocument/2006/relationships/slide" Target="/ppt/slides/slide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kaggle.com/datasets/sayangoswami/reddit-memes-dataset" TargetMode="External"/><Relationship Id="rId4" Type="http://schemas.openxmlformats.org/officeDocument/2006/relationships/slide" Target="/ppt/slides/slide65.xml"/><Relationship Id="rId5" Type="http://schemas.openxmlformats.org/officeDocument/2006/relationships/hyperlink" Target="https://www.kaggle.com/datasets/parthplc/facebook-hateful-meme-dataset" TargetMode="External"/><Relationship Id="rId6" Type="http://schemas.openxmlformats.org/officeDocument/2006/relationships/slide" Target="/ppt/slides/slide64.xml"/><Relationship Id="rId7" Type="http://schemas.openxmlformats.org/officeDocument/2006/relationships/image" Target="../media/image1.png"/><Relationship Id="rId8" Type="http://schemas.openxmlformats.org/officeDocument/2006/relationships/slide" Target="/ppt/slides/slide6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slide" Target="/ppt/slides/slide65.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slide" Target="/ppt/slides/slide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hyperlink" Target="https://www.google.com/url?sa=i&amp;url=https%3A%2F%2F9gag.com%2Fgag%2FavQXwn5&amp;psig=AOvVaw08QVUdm0Ltb3HYVPXqrkmG&amp;ust=1693655352980000&amp;source=images&amp;cd=vfe&amp;opi=89978449&amp;ved=0CBEQjRxqFwoTCPD8pfyriYEDFQAAAAAdAAAAABA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65.xml"/><Relationship Id="rId4" Type="http://schemas.openxmlformats.org/officeDocument/2006/relationships/image" Target="../media/image22.png"/><Relationship Id="rId5" Type="http://schemas.openxmlformats.org/officeDocument/2006/relationships/hyperlink" Target="https://www.google.com/imgres?imgurl=https%3A%2F%2Fi.redd.it%2Fu8l1jyz1bx231.png&amp;tbnid=oEYXIrbjLAMshM&amp;vet=12ahUKEwjh8fylrImBAxVVyKACHZlCCBcQMygDegQIARBU..i&amp;imgrefurl=https%3A%2F%2Fwww.reddit.com%2Fr%2Fdankmemes%2Fcomments%2Fbxtpsw%2Fme_the_boys_at_2am_looking_for_beans%2F&amp;docid=nD6XR41k9JNzjM&amp;w=1283&amp;h=644&amp;q=me%20and%20my%20boys%20at%202am%20looking%20for%20beans&amp;ved=2ahUKEwjh8fylrImBAxVVyKACHZlCCBcQMygDegQIARB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6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slide" Target="/ppt/slides/slide65.xm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slide" Target="/ppt/slides/slide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slide" Target="/ppt/slides/slide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slide" Target="/ppt/slides/slide65.xml"/><Relationship Id="rId4"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slide" Target="/ppt/slides/slide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slide" Target="/ppt/slides/slide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slide" Target="/ppt/slides/slide65.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jpg"/><Relationship Id="rId4" Type="http://schemas.openxmlformats.org/officeDocument/2006/relationships/image" Target="../media/image8.png"/><Relationship Id="rId5" Type="http://schemas.openxmlformats.org/officeDocument/2006/relationships/hyperlink" Target="https://www.reddit.com/r/actually_racist_memes/comments/13c1t0v/ran_out_of_milk/?share_id=TbY-RDI3J43rr6kswFPQe&amp;utm_content=1&amp;utm_medium=android_app&amp;utm_name=androidcss&amp;utm_source=share&amp;utm_term=3"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slide" Target="/ppt/slides/slide65.xml"/><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slide" Target="/ppt/slides/slide65.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slide" Target="/ppt/slides/slide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slide" Target="/ppt/slides/slide6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slide" Target="/ppt/slides/slide6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slide" Target="/ppt/slides/slide6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slide" Target="/ppt/slides/slide6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slide" Target="/ppt/slides/slide6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www.researchgate.net/figure/Architecture-of-a-multi-layer-perceptron-MLP-neural-network-with-two-hidden-layers_fig6_276494308" TargetMode="Externa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slide" Target="/ppt/slides/slide6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slide" Target="/ppt/slides/slide65.xml"/><Relationship Id="rId4" Type="http://schemas.openxmlformats.org/officeDocument/2006/relationships/slide" Target="/ppt/slides/slide6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slide" Target="/ppt/slides/slide6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65.xml"/><Relationship Id="rId4" Type="http://schemas.openxmlformats.org/officeDocument/2006/relationships/slide" Target="/ppt/slides/slide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66.xml"/><Relationship Id="rId4" Type="http://schemas.openxmlformats.org/officeDocument/2006/relationships/image" Target="../media/image5.png"/><Relationship Id="rId5" Type="http://schemas.openxmlformats.org/officeDocument/2006/relationships/hyperlink" Target="https://www.google.com/url?sa=i&amp;url=https%3A%2F%2Fen.meming.world%2Fwiki%2FFile%3AI_Am_Once_Again_Asking_for_Your_Financial_Support_meme_2.jpg%2F&amp;psig=AOvVaw1Tu1e0cbSG1mZoINPbgwWB&amp;ust=1693654938629000&amp;source=images&amp;cd=vfe&amp;opi=89978449&amp;ved=0CBAQjRxqFwoTCKiD3beqiYEDFQAAAAAdAAAAABAH"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slide" Target="/ppt/slides/slide6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6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4.jpg"/><Relationship Id="rId4" Type="http://schemas.openxmlformats.org/officeDocument/2006/relationships/image" Target="../media/image8.png"/><Relationship Id="rId5" Type="http://schemas.openxmlformats.org/officeDocument/2006/relationships/hyperlink" Target="https://knowyourmeme.com/photos/2385955-greentext-storie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8.jpg"/><Relationship Id="rId4" Type="http://schemas.openxmlformats.org/officeDocument/2006/relationships/image" Target="../media/image8.png"/><Relationship Id="rId5" Type="http://schemas.openxmlformats.org/officeDocument/2006/relationships/hyperlink" Target="https://knowyourmeme.com/photos/2385955-greentext-storie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sci-hub.se/https://ieeexplore.ieee.org/document/9402406" TargetMode="External"/><Relationship Id="rId4" Type="http://schemas.openxmlformats.org/officeDocument/2006/relationships/hyperlink" Target="https://arxiv.org/pdf/1910.03814.pdf"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aclanthology.org/2020.trac-1.6.pdf" TargetMode="External"/><Relationship Id="rId4" Type="http://schemas.openxmlformats.org/officeDocument/2006/relationships/hyperlink" Target="https://aclanthology.org/2021.woah-1.23.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arxiv.org/pdf/1910.02334.pdf" TargetMode="External"/><Relationship Id="rId4" Type="http://schemas.openxmlformats.org/officeDocument/2006/relationships/hyperlink" Target="https://arxiv.org/pdf/2106.11229.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dl.acm.org/doi/pdf/10.1145/3474085.3475625" TargetMode="External"/><Relationship Id="rId4" Type="http://schemas.openxmlformats.org/officeDocument/2006/relationships/hyperlink" Target="https://aclanthology.org/2022.findings-naacl.118.pdf" TargetMode="External"/><Relationship Id="rId5" Type="http://schemas.openxmlformats.org/officeDocument/2006/relationships/hyperlink" Target="https://github.com/imatge-upc/hate-speech-detection/blob/master/slides.pdf" TargetMode="External"/><Relationship Id="rId6" Type="http://schemas.openxmlformats.org/officeDocument/2006/relationships/hyperlink" Target="https://en.wikipedia.org/wiki/Cyberbullying" TargetMode="External"/><Relationship Id="rId7" Type="http://schemas.openxmlformats.org/officeDocument/2006/relationships/hyperlink" Target="https://en.wikipedia.org/wiki/Mem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66.xml"/><Relationship Id="rId4" Type="http://schemas.openxmlformats.org/officeDocument/2006/relationships/image" Target="../media/image2.png"/><Relationship Id="rId5" Type="http://schemas.openxmlformats.org/officeDocument/2006/relationships/hyperlink" Target="https://www.google.com/url?sa=i&amp;url=https%3A%2F%2Fbr.ifunny.co%2Fpicture%2Fso-i-was-hanging-out-with-james-the-other-day-aPLPDOq38&amp;psig=AOvVaw115VTztmrNtUXDCAwwgYIM&amp;ust=1693655101423000&amp;source=images&amp;cd=vfe&amp;opi=89978449&amp;ved=0CBAQjRxqFwoTCKClpYeriYEDFQAAAAAdAAAAABA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slide" Target="/ppt/slides/slide65.xml"/><Relationship Id="rId4" Type="http://schemas.openxmlformats.org/officeDocument/2006/relationships/image" Target="../media/image3.png"/><Relationship Id="rId5" Type="http://schemas.openxmlformats.org/officeDocument/2006/relationships/hyperlink" Target="https://www.google.com/imgres?imgurl=https%3A%2F%2Fimg.memegenerator.net%2Finstances%2F47609902.jpg&amp;tbnid=6dxAa9leNNtFMM&amp;vet=12ahUKEwj_3-jGq4mBAxUsz6ACHTwkAwwQMygEegQIARA6..i&amp;imgrefurl=https%3A%2F%2Fmemegenerator.net%2Finstance%2F47609902%2Fadvice-hitler-cant-concentrate-ive-got-a-camp-for-that&amp;docid=raadmWRKmrfPwM&amp;w=407&amp;h=405&amp;itg=1&amp;q=cant%20concentrate%20i%20have%20a%20camp%20for%20that%20adolf%20hitler%20meme&amp;ved=2ahUKEwj_3-jGq4mBAxUsz6ACHTwkAwwQMygEegQIARA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68008" y="17791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imes"/>
                <a:ea typeface="Times"/>
                <a:cs typeface="Times"/>
                <a:sym typeface="Times"/>
              </a:rPr>
              <a:t>Image and Video Processing</a:t>
            </a:r>
            <a:endParaRPr>
              <a:latin typeface="Times"/>
              <a:ea typeface="Times"/>
              <a:cs typeface="Times"/>
              <a:sym typeface="Times"/>
            </a:endParaRPr>
          </a:p>
          <a:p>
            <a:pPr indent="0" lvl="0" marL="0" rtl="0" algn="ctr">
              <a:spcBef>
                <a:spcPts val="0"/>
              </a:spcBef>
              <a:spcAft>
                <a:spcPts val="0"/>
              </a:spcAft>
              <a:buNone/>
            </a:pPr>
            <a:r>
              <a:t/>
            </a:r>
            <a:endParaRPr>
              <a:latin typeface="Times"/>
              <a:ea typeface="Times"/>
              <a:cs typeface="Times"/>
              <a:sym typeface="Times"/>
            </a:endParaRPr>
          </a:p>
          <a:p>
            <a:pPr indent="0" lvl="0" marL="0" rtl="0" algn="ctr">
              <a:spcBef>
                <a:spcPts val="0"/>
              </a:spcBef>
              <a:spcAft>
                <a:spcPts val="0"/>
              </a:spcAft>
              <a:buNone/>
            </a:pPr>
            <a:r>
              <a:t/>
            </a:r>
            <a:endParaRPr>
              <a:latin typeface="Times"/>
              <a:ea typeface="Times"/>
              <a:cs typeface="Times"/>
              <a:sym typeface="Times"/>
            </a:endParaRPr>
          </a:p>
          <a:p>
            <a:pPr indent="0" lvl="0" marL="0" rtl="0" algn="ctr">
              <a:spcBef>
                <a:spcPts val="0"/>
              </a:spcBef>
              <a:spcAft>
                <a:spcPts val="0"/>
              </a:spcAft>
              <a:buNone/>
            </a:pPr>
            <a:r>
              <a:rPr lang="en" sz="3766">
                <a:latin typeface="Times"/>
                <a:ea typeface="Times"/>
                <a:cs typeface="Times"/>
                <a:sym typeface="Times"/>
              </a:rPr>
              <a:t>Meme Based Cyberbullying Detection</a:t>
            </a:r>
            <a:endParaRPr sz="3766">
              <a:latin typeface="Times"/>
              <a:ea typeface="Times"/>
              <a:cs typeface="Times"/>
              <a:sym typeface="Times"/>
            </a:endParaRPr>
          </a:p>
        </p:txBody>
      </p:sp>
      <p:sp>
        <p:nvSpPr>
          <p:cNvPr id="55" name="Google Shape;55;p13"/>
          <p:cNvSpPr txBox="1"/>
          <p:nvPr/>
        </p:nvSpPr>
        <p:spPr>
          <a:xfrm>
            <a:off x="2605325" y="4305325"/>
            <a:ext cx="518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Under the guidance of  Dr. Anupam Agrawal</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p:nvPr/>
        </p:nvSpPr>
        <p:spPr>
          <a:xfrm>
            <a:off x="269550" y="466275"/>
            <a:ext cx="57945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type="title"/>
          </p:nvPr>
        </p:nvSpPr>
        <p:spPr>
          <a:xfrm>
            <a:off x="311700" y="514400"/>
            <a:ext cx="6950100" cy="46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LITERATURE REVIEW</a:t>
            </a:r>
            <a:endParaRPr>
              <a:latin typeface="Times"/>
              <a:ea typeface="Times"/>
              <a:cs typeface="Times"/>
              <a:sym typeface="Times"/>
            </a:endParaRPr>
          </a:p>
        </p:txBody>
      </p:sp>
      <p:sp>
        <p:nvSpPr>
          <p:cNvPr id="128" name="Google Shape;128;p22"/>
          <p:cNvSpPr txBox="1"/>
          <p:nvPr>
            <p:ph idx="1" type="body"/>
          </p:nvPr>
        </p:nvSpPr>
        <p:spPr>
          <a:xfrm>
            <a:off x="311700" y="1351025"/>
            <a:ext cx="8520600" cy="3140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t/>
            </a:r>
            <a:endParaRPr sz="2000">
              <a:solidFill>
                <a:schemeClr val="dk1"/>
              </a:solidFill>
              <a:latin typeface="Times"/>
              <a:ea typeface="Times"/>
              <a:cs typeface="Times"/>
              <a:sym typeface="Times"/>
            </a:endParaRPr>
          </a:p>
          <a:p>
            <a:pPr indent="0" lvl="0" marL="0" rtl="0" algn="l">
              <a:spcBef>
                <a:spcPts val="1200"/>
              </a:spcBef>
              <a:spcAft>
                <a:spcPts val="0"/>
              </a:spcAft>
              <a:buNone/>
            </a:pPr>
            <a:r>
              <a:rPr lang="en" sz="2000">
                <a:solidFill>
                  <a:schemeClr val="dk1"/>
                </a:solidFill>
                <a:latin typeface="Times"/>
                <a:ea typeface="Times"/>
                <a:cs typeface="Times"/>
                <a:sym typeface="Times"/>
              </a:rPr>
              <a:t>Link to the Literature Review Tables :-</a:t>
            </a:r>
            <a:endParaRPr sz="2000">
              <a:solidFill>
                <a:schemeClr val="dk1"/>
              </a:solidFill>
              <a:latin typeface="Times"/>
              <a:ea typeface="Times"/>
              <a:cs typeface="Times"/>
              <a:sym typeface="Times"/>
            </a:endParaRPr>
          </a:p>
          <a:p>
            <a:pPr indent="0" lvl="0" marL="0" rtl="0" algn="l">
              <a:spcBef>
                <a:spcPts val="1200"/>
              </a:spcBef>
              <a:spcAft>
                <a:spcPts val="1200"/>
              </a:spcAft>
              <a:buNone/>
            </a:pPr>
            <a:r>
              <a:rPr lang="en" sz="2000" u="sng">
                <a:solidFill>
                  <a:schemeClr val="hlink"/>
                </a:solidFill>
                <a:latin typeface="Times"/>
                <a:ea typeface="Times"/>
                <a:cs typeface="Times"/>
                <a:sym typeface="Times"/>
                <a:hlinkClick r:id="rId3"/>
              </a:rPr>
              <a:t>https://www.notion.so/LR-Table-90266e3c3c794b719b0beddb3b7329e3</a:t>
            </a:r>
            <a:endParaRPr sz="2000">
              <a:solidFill>
                <a:schemeClr val="dk1"/>
              </a:solidFill>
              <a:latin typeface="Times"/>
              <a:ea typeface="Times"/>
              <a:cs typeface="Times"/>
              <a:sym typeface="Time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p:nvPr/>
        </p:nvSpPr>
        <p:spPr>
          <a:xfrm>
            <a:off x="269550" y="466275"/>
            <a:ext cx="57945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type="title"/>
          </p:nvPr>
        </p:nvSpPr>
        <p:spPr>
          <a:xfrm>
            <a:off x="311700" y="514400"/>
            <a:ext cx="6950100" cy="46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LITERATURE REVIEW</a:t>
            </a:r>
            <a:endParaRPr>
              <a:latin typeface="Times"/>
              <a:ea typeface="Times"/>
              <a:cs typeface="Times"/>
              <a:sym typeface="Times"/>
            </a:endParaRPr>
          </a:p>
        </p:txBody>
      </p:sp>
      <p:pic>
        <p:nvPicPr>
          <p:cNvPr id="135" name="Google Shape;135;p23"/>
          <p:cNvPicPr preferRelativeResize="0"/>
          <p:nvPr/>
        </p:nvPicPr>
        <p:blipFill>
          <a:blip r:embed="rId3">
            <a:alphaModFix/>
          </a:blip>
          <a:stretch>
            <a:fillRect/>
          </a:stretch>
        </p:blipFill>
        <p:spPr>
          <a:xfrm>
            <a:off x="152400" y="1170075"/>
            <a:ext cx="8839201" cy="316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p:nvPr/>
        </p:nvSpPr>
        <p:spPr>
          <a:xfrm>
            <a:off x="269550" y="466275"/>
            <a:ext cx="57945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type="title"/>
          </p:nvPr>
        </p:nvSpPr>
        <p:spPr>
          <a:xfrm>
            <a:off x="311700" y="514400"/>
            <a:ext cx="6950100" cy="46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LITERATURE REVIEW</a:t>
            </a:r>
            <a:endParaRPr>
              <a:latin typeface="Times"/>
              <a:ea typeface="Times"/>
              <a:cs typeface="Times"/>
              <a:sym typeface="Times"/>
            </a:endParaRPr>
          </a:p>
        </p:txBody>
      </p:sp>
      <p:pic>
        <p:nvPicPr>
          <p:cNvPr id="142" name="Google Shape;142;p24"/>
          <p:cNvPicPr preferRelativeResize="0"/>
          <p:nvPr/>
        </p:nvPicPr>
        <p:blipFill>
          <a:blip r:embed="rId3">
            <a:alphaModFix/>
          </a:blip>
          <a:stretch>
            <a:fillRect/>
          </a:stretch>
        </p:blipFill>
        <p:spPr>
          <a:xfrm>
            <a:off x="152400" y="1170075"/>
            <a:ext cx="8839202" cy="3234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p:nvPr/>
        </p:nvSpPr>
        <p:spPr>
          <a:xfrm>
            <a:off x="269550" y="466275"/>
            <a:ext cx="57945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type="title"/>
          </p:nvPr>
        </p:nvSpPr>
        <p:spPr>
          <a:xfrm>
            <a:off x="311700" y="514400"/>
            <a:ext cx="6950100" cy="46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LITERATURE REVIEW</a:t>
            </a:r>
            <a:endParaRPr>
              <a:latin typeface="Times"/>
              <a:ea typeface="Times"/>
              <a:cs typeface="Times"/>
              <a:sym typeface="Times"/>
            </a:endParaRPr>
          </a:p>
        </p:txBody>
      </p:sp>
      <p:pic>
        <p:nvPicPr>
          <p:cNvPr id="149" name="Google Shape;149;p25"/>
          <p:cNvPicPr preferRelativeResize="0"/>
          <p:nvPr/>
        </p:nvPicPr>
        <p:blipFill>
          <a:blip r:embed="rId3">
            <a:alphaModFix/>
          </a:blip>
          <a:stretch>
            <a:fillRect/>
          </a:stretch>
        </p:blipFill>
        <p:spPr>
          <a:xfrm>
            <a:off x="152400" y="1170075"/>
            <a:ext cx="8839202" cy="284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p:nvPr/>
        </p:nvSpPr>
        <p:spPr>
          <a:xfrm>
            <a:off x="269550" y="466275"/>
            <a:ext cx="27174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txBox="1"/>
          <p:nvPr>
            <p:ph type="title"/>
          </p:nvPr>
        </p:nvSpPr>
        <p:spPr>
          <a:xfrm>
            <a:off x="269550" y="455625"/>
            <a:ext cx="8482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Dataset</a:t>
            </a:r>
            <a:endParaRPr>
              <a:latin typeface="Times"/>
              <a:ea typeface="Times"/>
              <a:cs typeface="Times"/>
              <a:sym typeface="Times"/>
            </a:endParaRPr>
          </a:p>
        </p:txBody>
      </p:sp>
      <p:sp>
        <p:nvSpPr>
          <p:cNvPr id="156" name="Google Shape;156;p26"/>
          <p:cNvSpPr txBox="1"/>
          <p:nvPr>
            <p:ph idx="1" type="body"/>
          </p:nvPr>
        </p:nvSpPr>
        <p:spPr>
          <a:xfrm>
            <a:off x="311700" y="1391725"/>
            <a:ext cx="8520600" cy="3140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We would require a dataset that would align with our vision of detecting cyberbullying.</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For this, we would need</a:t>
            </a:r>
            <a:endParaRPr sz="20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Char char="○"/>
            </a:pPr>
            <a:r>
              <a:rPr lang="en" sz="1600">
                <a:solidFill>
                  <a:schemeClr val="dk1"/>
                </a:solidFill>
                <a:latin typeface="Times"/>
                <a:ea typeface="Times"/>
                <a:cs typeface="Times"/>
                <a:sym typeface="Times"/>
              </a:rPr>
              <a:t>Hateful Memes Dataset</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Char char="○"/>
            </a:pPr>
            <a:r>
              <a:rPr lang="en" sz="1600">
                <a:solidFill>
                  <a:schemeClr val="dk1"/>
                </a:solidFill>
                <a:latin typeface="Times"/>
                <a:ea typeface="Times"/>
                <a:cs typeface="Times"/>
                <a:sym typeface="Times"/>
              </a:rPr>
              <a:t>Non-Hateful Memes Dataset</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Char char="○"/>
            </a:pPr>
            <a:r>
              <a:rPr lang="en" sz="1600">
                <a:solidFill>
                  <a:schemeClr val="dk1"/>
                </a:solidFill>
                <a:latin typeface="Times"/>
                <a:ea typeface="Times"/>
                <a:cs typeface="Times"/>
                <a:sym typeface="Times"/>
              </a:rPr>
              <a:t>Dataset Split</a:t>
            </a:r>
            <a:endParaRPr sz="16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The dataset combination enables comprehensive model training, validation, and effective cyberbullying detection in memes.</a:t>
            </a:r>
            <a:endParaRPr sz="2000">
              <a:solidFill>
                <a:schemeClr val="dk1"/>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p:nvPr/>
        </p:nvSpPr>
        <p:spPr>
          <a:xfrm>
            <a:off x="298700" y="451700"/>
            <a:ext cx="52527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the Types of Memes  </a:t>
            </a:r>
            <a:r>
              <a:rPr lang="en" sz="1844" u="sng">
                <a:solidFill>
                  <a:schemeClr val="accent5"/>
                </a:solidFill>
                <a:hlinkClick action="ppaction://hlinksldjump" r:id="rId3">
                  <a:extLst>
                    <a:ext uri="{A12FA001-AC4F-418D-AE19-62706E023703}">
                      <ahyp:hlinkClr val="tx"/>
                    </a:ext>
                  </a:extLst>
                </a:hlinkClick>
              </a:rPr>
              <a:t>[9]</a:t>
            </a:r>
            <a:endParaRPr sz="3244"/>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7"/>
          <p:cNvPicPr preferRelativeResize="0"/>
          <p:nvPr/>
        </p:nvPicPr>
        <p:blipFill rotWithShape="1">
          <a:blip r:embed="rId4">
            <a:alphaModFix/>
          </a:blip>
          <a:srcRect b="16149" l="12187" r="9888" t="0"/>
          <a:stretch/>
        </p:blipFill>
        <p:spPr>
          <a:xfrm>
            <a:off x="1009438" y="1615463"/>
            <a:ext cx="7125127" cy="2490426"/>
          </a:xfrm>
          <a:prstGeom prst="rect">
            <a:avLst/>
          </a:prstGeom>
          <a:noFill/>
          <a:ln>
            <a:noFill/>
          </a:ln>
        </p:spPr>
      </p:pic>
      <p:sp>
        <p:nvSpPr>
          <p:cNvPr id="165" name="Google Shape;165;p27"/>
          <p:cNvSpPr txBox="1"/>
          <p:nvPr/>
        </p:nvSpPr>
        <p:spPr>
          <a:xfrm>
            <a:off x="298700" y="4636850"/>
            <a:ext cx="48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p:nvPr/>
        </p:nvSpPr>
        <p:spPr>
          <a:xfrm>
            <a:off x="313275" y="466275"/>
            <a:ext cx="28266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Usage of the Dataset   </a:t>
            </a:r>
            <a:r>
              <a:rPr lang="en" sz="1922">
                <a:latin typeface="Times"/>
                <a:ea typeface="Times"/>
                <a:cs typeface="Times"/>
                <a:sym typeface="Times"/>
              </a:rPr>
              <a:t>  </a:t>
            </a:r>
            <a:r>
              <a:rPr lang="en" sz="2022" u="sng">
                <a:solidFill>
                  <a:schemeClr val="accent5"/>
                </a:solidFill>
                <a:latin typeface="Times"/>
                <a:ea typeface="Times"/>
                <a:cs typeface="Times"/>
                <a:sym typeface="Times"/>
                <a:hlinkClick action="ppaction://hlinksldjump" r:id="rId3">
                  <a:extLst>
                    <a:ext uri="{A12FA001-AC4F-418D-AE19-62706E023703}">
                      <ahyp:hlinkClr val="tx"/>
                    </a:ext>
                  </a:extLst>
                </a:hlinkClick>
              </a:rPr>
              <a:t>[4]</a:t>
            </a:r>
            <a:r>
              <a:rPr lang="en" sz="1622">
                <a:solidFill>
                  <a:srgbClr val="00FFFF"/>
                </a:solidFill>
              </a:rPr>
              <a:t> , </a:t>
            </a:r>
            <a:r>
              <a:rPr lang="en" sz="1922" u="sng">
                <a:solidFill>
                  <a:schemeClr val="accent5"/>
                </a:solidFill>
                <a:latin typeface="Times"/>
                <a:ea typeface="Times"/>
                <a:cs typeface="Times"/>
                <a:sym typeface="Times"/>
                <a:hlinkClick action="ppaction://hlinksldjump" r:id="rId4">
                  <a:extLst>
                    <a:ext uri="{A12FA001-AC4F-418D-AE19-62706E023703}">
                      <ahyp:hlinkClr val="tx"/>
                    </a:ext>
                  </a:extLst>
                </a:hlinkClick>
              </a:rPr>
              <a:t>[5]</a:t>
            </a:r>
            <a:endParaRPr sz="3022">
              <a:latin typeface="Times"/>
              <a:ea typeface="Times"/>
              <a:cs typeface="Times"/>
              <a:sym typeface="Times"/>
            </a:endParaRPr>
          </a:p>
        </p:txBody>
      </p:sp>
      <p:sp>
        <p:nvSpPr>
          <p:cNvPr id="172" name="Google Shape;172;p28"/>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Based on our needed use we can use the </a:t>
            </a:r>
            <a:r>
              <a:rPr lang="en" sz="1900">
                <a:solidFill>
                  <a:schemeClr val="dk1"/>
                </a:solidFill>
                <a:latin typeface="Times"/>
                <a:ea typeface="Times"/>
                <a:cs typeface="Times"/>
                <a:sym typeface="Times"/>
              </a:rPr>
              <a:t>following</a:t>
            </a:r>
            <a:r>
              <a:rPr lang="en" sz="1900">
                <a:solidFill>
                  <a:schemeClr val="dk1"/>
                </a:solidFill>
                <a:latin typeface="Times"/>
                <a:ea typeface="Times"/>
                <a:cs typeface="Times"/>
                <a:sym typeface="Times"/>
              </a:rPr>
              <a:t> datasets: -</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Hateful Memes Dataset by Facebook:</a:t>
            </a:r>
            <a:endParaRPr sz="1900">
              <a:solidFill>
                <a:schemeClr val="dk1"/>
              </a:solidFill>
              <a:latin typeface="Times"/>
              <a:ea typeface="Times"/>
              <a:cs typeface="Times"/>
              <a:sym typeface="Times"/>
            </a:endParaRPr>
          </a:p>
          <a:p>
            <a:pPr indent="-323850" lvl="1" marL="914400" rtl="0" algn="l">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Contains 10,000+ multimodal examples (text and images).</a:t>
            </a:r>
            <a:endParaRPr sz="1500">
              <a:solidFill>
                <a:schemeClr val="dk1"/>
              </a:solidFill>
              <a:latin typeface="Times"/>
              <a:ea typeface="Times"/>
              <a:cs typeface="Times"/>
              <a:sym typeface="Times"/>
            </a:endParaRPr>
          </a:p>
          <a:p>
            <a:pPr indent="-323850" lvl="1" marL="914400" rtl="0" algn="l">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Specially designed to understand and detect harmful content.</a:t>
            </a:r>
            <a:endParaRPr sz="15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Reddit Memes Dataset :</a:t>
            </a:r>
            <a:endParaRPr sz="1900">
              <a:solidFill>
                <a:schemeClr val="dk1"/>
              </a:solidFill>
              <a:latin typeface="Times"/>
              <a:ea typeface="Times"/>
              <a:cs typeface="Times"/>
              <a:sym typeface="Times"/>
            </a:endParaRPr>
          </a:p>
          <a:p>
            <a:pPr indent="-323850" lvl="1" marL="914400" rtl="0" algn="l">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Comprises 3,325 non-hate memes.</a:t>
            </a:r>
            <a:endParaRPr sz="1500">
              <a:solidFill>
                <a:schemeClr val="dk1"/>
              </a:solidFill>
              <a:latin typeface="Times"/>
              <a:ea typeface="Times"/>
              <a:cs typeface="Times"/>
              <a:sym typeface="Times"/>
            </a:endParaRPr>
          </a:p>
          <a:p>
            <a:pPr indent="-323850" lvl="1" marL="914400" rtl="0" algn="l">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Assumed to contain non-hateful content.</a:t>
            </a:r>
            <a:endParaRPr sz="1500">
              <a:solidFill>
                <a:schemeClr val="dk1"/>
              </a:solidFill>
              <a:latin typeface="Times"/>
              <a:ea typeface="Times"/>
              <a:cs typeface="Times"/>
              <a:sym typeface="Times"/>
            </a:endParaRPr>
          </a:p>
          <a:p>
            <a:pPr indent="-323850" lvl="1" marL="914400" rtl="0" algn="l">
              <a:spcBef>
                <a:spcPts val="0"/>
              </a:spcBef>
              <a:spcAft>
                <a:spcPts val="0"/>
              </a:spcAft>
              <a:buClr>
                <a:schemeClr val="dk1"/>
              </a:buClr>
              <a:buSzPts val="1500"/>
              <a:buFont typeface="Times"/>
              <a:buChar char="○"/>
            </a:pPr>
            <a:r>
              <a:rPr lang="en" sz="1500">
                <a:solidFill>
                  <a:schemeClr val="dk1"/>
                </a:solidFill>
                <a:latin typeface="Times"/>
                <a:ea typeface="Times"/>
                <a:cs typeface="Times"/>
                <a:sym typeface="Times"/>
              </a:rPr>
              <a:t>Used for contrast and validation.</a:t>
            </a:r>
            <a:endParaRPr sz="15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The combination of both datasets enables robust training and evaluation of our cyberbullying detection model.</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Dataset Split is 85%-15% for training and testing</a:t>
            </a:r>
            <a:endParaRPr sz="1900">
              <a:solidFill>
                <a:schemeClr val="dk1"/>
              </a:solidFill>
              <a:latin typeface="Times"/>
              <a:ea typeface="Times"/>
              <a:cs typeface="Times"/>
              <a:sym typeface="Times"/>
            </a:endParaRPr>
          </a:p>
        </p:txBody>
      </p:sp>
      <p:sp>
        <p:nvSpPr>
          <p:cNvPr id="173" name="Google Shape;173;p28"/>
          <p:cNvSpPr txBox="1"/>
          <p:nvPr/>
        </p:nvSpPr>
        <p:spPr>
          <a:xfrm>
            <a:off x="311700" y="4645300"/>
            <a:ext cx="488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p:nvPr/>
        </p:nvSpPr>
        <p:spPr>
          <a:xfrm>
            <a:off x="218550" y="480825"/>
            <a:ext cx="32055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type="title"/>
          </p:nvPr>
        </p:nvSpPr>
        <p:spPr>
          <a:xfrm>
            <a:off x="311700" y="480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Explanation of Dataset</a:t>
            </a:r>
            <a:endParaRPr>
              <a:latin typeface="Times"/>
              <a:ea typeface="Times"/>
              <a:cs typeface="Times"/>
              <a:sym typeface="Times"/>
            </a:endParaRPr>
          </a:p>
        </p:txBody>
      </p:sp>
      <p:sp>
        <p:nvSpPr>
          <p:cNvPr id="180" name="Google Shape;180;p29"/>
          <p:cNvSpPr txBox="1"/>
          <p:nvPr>
            <p:ph idx="1" type="body"/>
          </p:nvPr>
        </p:nvSpPr>
        <p:spPr>
          <a:xfrm>
            <a:off x="643975" y="1666950"/>
            <a:ext cx="4725600" cy="2958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Font typeface="Times"/>
              <a:buChar char="●"/>
            </a:pPr>
            <a:r>
              <a:rPr lang="en">
                <a:solidFill>
                  <a:schemeClr val="dk1"/>
                </a:solidFill>
                <a:latin typeface="Times"/>
                <a:ea typeface="Times"/>
                <a:cs typeface="Times"/>
                <a:sym typeface="Times"/>
              </a:rPr>
              <a:t>We assume that the dataset of Reddit memes contains only non-hateful memes to train the model.</a:t>
            </a:r>
            <a:endParaRPr>
              <a:solidFill>
                <a:schemeClr val="dk1"/>
              </a:solidFill>
              <a:latin typeface="Times"/>
              <a:ea typeface="Times"/>
              <a:cs typeface="Times"/>
              <a:sym typeface="Times"/>
            </a:endParaRPr>
          </a:p>
          <a:p>
            <a:pPr indent="-334327" lvl="0" marL="457200" rtl="0" algn="l">
              <a:spcBef>
                <a:spcPts val="0"/>
              </a:spcBef>
              <a:spcAft>
                <a:spcPts val="0"/>
              </a:spcAft>
              <a:buClr>
                <a:schemeClr val="dk1"/>
              </a:buClr>
              <a:buSzPct val="100000"/>
              <a:buFont typeface="Times"/>
              <a:buChar char="●"/>
            </a:pPr>
            <a:r>
              <a:rPr lang="en">
                <a:solidFill>
                  <a:schemeClr val="dk1"/>
                </a:solidFill>
                <a:latin typeface="Times"/>
                <a:ea typeface="Times"/>
                <a:cs typeface="Times"/>
                <a:sym typeface="Times"/>
              </a:rPr>
              <a:t>The Hateful Memes Dataset by Facebook can be classified as follows: -</a:t>
            </a:r>
            <a:endParaRPr>
              <a:solidFill>
                <a:schemeClr val="dk1"/>
              </a:solidFill>
              <a:latin typeface="Times"/>
              <a:ea typeface="Times"/>
              <a:cs typeface="Times"/>
              <a:sym typeface="Times"/>
            </a:endParaRPr>
          </a:p>
          <a:p>
            <a:pPr indent="-334327" lvl="0" marL="457200" rtl="0" algn="l">
              <a:spcBef>
                <a:spcPts val="0"/>
              </a:spcBef>
              <a:spcAft>
                <a:spcPts val="0"/>
              </a:spcAft>
              <a:buClr>
                <a:schemeClr val="dk1"/>
              </a:buClr>
              <a:buSzPct val="100000"/>
              <a:buFont typeface="Times"/>
              <a:buChar char="●"/>
            </a:pPr>
            <a:r>
              <a:rPr lang="en">
                <a:solidFill>
                  <a:schemeClr val="dk1"/>
                </a:solidFill>
                <a:latin typeface="Times"/>
                <a:ea typeface="Times"/>
                <a:cs typeface="Times"/>
                <a:sym typeface="Times"/>
              </a:rPr>
              <a:t>Reddit Meme Dataset: </a:t>
            </a:r>
            <a:r>
              <a:rPr lang="en" u="sng">
                <a:solidFill>
                  <a:schemeClr val="dk1"/>
                </a:solidFill>
                <a:latin typeface="Times"/>
                <a:ea typeface="Times"/>
                <a:cs typeface="Times"/>
                <a:sym typeface="Times"/>
                <a:hlinkClick r:id="rId3">
                  <a:extLst>
                    <a:ext uri="{A12FA001-AC4F-418D-AE19-62706E023703}">
                      <ahyp:hlinkClr val="tx"/>
                    </a:ext>
                  </a:extLst>
                </a:hlinkClick>
              </a:rPr>
              <a:t>https://www.kaggle.com/datasets/sayangoswami/reddit-memes-dataset</a:t>
            </a:r>
            <a:r>
              <a:rPr lang="en">
                <a:solidFill>
                  <a:schemeClr val="dk1"/>
                </a:solidFill>
                <a:latin typeface="Times"/>
                <a:ea typeface="Times"/>
                <a:cs typeface="Times"/>
                <a:sym typeface="Times"/>
              </a:rPr>
              <a:t> </a:t>
            </a:r>
            <a:r>
              <a:rPr lang="en" sz="1700">
                <a:solidFill>
                  <a:schemeClr val="dk1"/>
                </a:solidFill>
                <a:latin typeface="Times"/>
                <a:ea typeface="Times"/>
                <a:cs typeface="Times"/>
                <a:sym typeface="Times"/>
              </a:rPr>
              <a:t> </a:t>
            </a:r>
            <a:r>
              <a:rPr lang="en" sz="1700" u="sng">
                <a:solidFill>
                  <a:schemeClr val="accent5"/>
                </a:solidFill>
                <a:latin typeface="Times"/>
                <a:ea typeface="Times"/>
                <a:cs typeface="Times"/>
                <a:sym typeface="Times"/>
                <a:hlinkClick action="ppaction://hlinksldjump" r:id="rId4">
                  <a:extLst>
                    <a:ext uri="{A12FA001-AC4F-418D-AE19-62706E023703}">
                      <ahyp:hlinkClr val="tx"/>
                    </a:ext>
                  </a:extLst>
                </a:hlinkClick>
              </a:rPr>
              <a:t>[5]</a:t>
            </a:r>
            <a:endParaRPr>
              <a:solidFill>
                <a:schemeClr val="dk1"/>
              </a:solidFill>
              <a:latin typeface="Times"/>
              <a:ea typeface="Times"/>
              <a:cs typeface="Times"/>
              <a:sym typeface="Times"/>
            </a:endParaRPr>
          </a:p>
          <a:p>
            <a:pPr indent="-334327" lvl="0" marL="457200" rtl="0" algn="l">
              <a:spcBef>
                <a:spcPts val="0"/>
              </a:spcBef>
              <a:spcAft>
                <a:spcPts val="0"/>
              </a:spcAft>
              <a:buClr>
                <a:schemeClr val="dk1"/>
              </a:buClr>
              <a:buSzPct val="100000"/>
              <a:buFont typeface="Times"/>
              <a:buChar char="●"/>
            </a:pPr>
            <a:r>
              <a:rPr lang="en">
                <a:solidFill>
                  <a:schemeClr val="dk1"/>
                </a:solidFill>
                <a:latin typeface="Times"/>
                <a:ea typeface="Times"/>
                <a:cs typeface="Times"/>
                <a:sym typeface="Times"/>
              </a:rPr>
              <a:t>Hateful Memes Dataset: </a:t>
            </a:r>
            <a:r>
              <a:rPr lang="en" u="sng">
                <a:solidFill>
                  <a:schemeClr val="dk1"/>
                </a:solidFill>
                <a:latin typeface="Times"/>
                <a:ea typeface="Times"/>
                <a:cs typeface="Times"/>
                <a:sym typeface="Times"/>
                <a:hlinkClick r:id="rId5">
                  <a:extLst>
                    <a:ext uri="{A12FA001-AC4F-418D-AE19-62706E023703}">
                      <ahyp:hlinkClr val="tx"/>
                    </a:ext>
                  </a:extLst>
                </a:hlinkClick>
              </a:rPr>
              <a:t>https://www.kaggle.com/datasets/parthplc/facebook-hateful-meme-dataset</a:t>
            </a:r>
            <a:r>
              <a:rPr lang="en">
                <a:solidFill>
                  <a:schemeClr val="dk1"/>
                </a:solidFill>
                <a:latin typeface="Times"/>
                <a:ea typeface="Times"/>
                <a:cs typeface="Times"/>
                <a:sym typeface="Times"/>
              </a:rPr>
              <a:t> </a:t>
            </a:r>
            <a:r>
              <a:rPr lang="en" u="sng">
                <a:solidFill>
                  <a:schemeClr val="hlink"/>
                </a:solidFill>
                <a:latin typeface="Times"/>
                <a:ea typeface="Times"/>
                <a:cs typeface="Times"/>
                <a:sym typeface="Times"/>
                <a:hlinkClick action="ppaction://hlinksldjump" r:id="rId6"/>
              </a:rPr>
              <a:t>[4]</a:t>
            </a:r>
            <a:endParaRPr>
              <a:solidFill>
                <a:schemeClr val="dk1"/>
              </a:solidFill>
              <a:latin typeface="Times"/>
              <a:ea typeface="Times"/>
              <a:cs typeface="Times"/>
              <a:sym typeface="Times"/>
            </a:endParaRPr>
          </a:p>
        </p:txBody>
      </p:sp>
      <p:pic>
        <p:nvPicPr>
          <p:cNvPr id="181" name="Google Shape;181;p29"/>
          <p:cNvPicPr preferRelativeResize="0"/>
          <p:nvPr/>
        </p:nvPicPr>
        <p:blipFill>
          <a:blip r:embed="rId7">
            <a:alphaModFix/>
          </a:blip>
          <a:stretch>
            <a:fillRect/>
          </a:stretch>
        </p:blipFill>
        <p:spPr>
          <a:xfrm>
            <a:off x="6073875" y="826588"/>
            <a:ext cx="1846075" cy="3798675"/>
          </a:xfrm>
          <a:prstGeom prst="rect">
            <a:avLst/>
          </a:prstGeom>
          <a:noFill/>
          <a:ln>
            <a:noFill/>
          </a:ln>
        </p:spPr>
      </p:pic>
      <p:sp>
        <p:nvSpPr>
          <p:cNvPr id="182" name="Google Shape;182;p29"/>
          <p:cNvSpPr txBox="1"/>
          <p:nvPr/>
        </p:nvSpPr>
        <p:spPr>
          <a:xfrm>
            <a:off x="6073875" y="4688025"/>
            <a:ext cx="2454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1"/>
                </a:solidFill>
                <a:latin typeface="Times"/>
                <a:ea typeface="Times"/>
                <a:cs typeface="Times"/>
                <a:sym typeface="Times"/>
              </a:rPr>
              <a:t> </a:t>
            </a:r>
            <a:r>
              <a:rPr lang="en" sz="1800" u="sng">
                <a:solidFill>
                  <a:schemeClr val="accent5"/>
                </a:solidFill>
                <a:latin typeface="Times"/>
                <a:ea typeface="Times"/>
                <a:cs typeface="Times"/>
                <a:sym typeface="Times"/>
                <a:hlinkClick action="ppaction://hlinksldjump" r:id="rId8">
                  <a:extLst>
                    <a:ext uri="{A12FA001-AC4F-418D-AE19-62706E023703}">
                      <ahyp:hlinkClr val="tx"/>
                    </a:ext>
                  </a:extLst>
                </a:hlinkClick>
              </a:rPr>
              <a:t>[4]</a:t>
            </a:r>
            <a:endParaRPr>
              <a:solidFill>
                <a:srgbClr val="00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p:nvPr/>
        </p:nvSpPr>
        <p:spPr>
          <a:xfrm>
            <a:off x="320550" y="407975"/>
            <a:ext cx="4029000" cy="670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Block Diagram of the System  </a:t>
            </a:r>
            <a:r>
              <a:rPr lang="en" sz="3022">
                <a:latin typeface="Times"/>
                <a:ea typeface="Times"/>
                <a:cs typeface="Times"/>
                <a:sym typeface="Times"/>
              </a:rPr>
              <a:t>  </a:t>
            </a:r>
            <a:r>
              <a:rPr lang="en" sz="1922"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022">
              <a:latin typeface="Times"/>
              <a:ea typeface="Times"/>
              <a:cs typeface="Times"/>
              <a:sym typeface="Times"/>
            </a:endParaRPr>
          </a:p>
        </p:txBody>
      </p:sp>
      <p:pic>
        <p:nvPicPr>
          <p:cNvPr id="189" name="Google Shape;189;p30"/>
          <p:cNvPicPr preferRelativeResize="0"/>
          <p:nvPr/>
        </p:nvPicPr>
        <p:blipFill>
          <a:blip r:embed="rId4">
            <a:alphaModFix/>
          </a:blip>
          <a:stretch>
            <a:fillRect/>
          </a:stretch>
        </p:blipFill>
        <p:spPr>
          <a:xfrm>
            <a:off x="182525" y="1890100"/>
            <a:ext cx="8778925" cy="2192700"/>
          </a:xfrm>
          <a:prstGeom prst="rect">
            <a:avLst/>
          </a:prstGeom>
          <a:noFill/>
          <a:ln>
            <a:noFill/>
          </a:ln>
        </p:spPr>
      </p:pic>
      <p:sp>
        <p:nvSpPr>
          <p:cNvPr id="190" name="Google Shape;190;p30"/>
          <p:cNvSpPr txBox="1"/>
          <p:nvPr/>
        </p:nvSpPr>
        <p:spPr>
          <a:xfrm>
            <a:off x="311700" y="4643175"/>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p30"/>
          <p:cNvSpPr txBox="1"/>
          <p:nvPr/>
        </p:nvSpPr>
        <p:spPr>
          <a:xfrm>
            <a:off x="4465825" y="2313875"/>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4096 feature vector</a:t>
            </a:r>
            <a:endParaRPr b="1" sz="600">
              <a:solidFill>
                <a:schemeClr val="lt1"/>
              </a:solidFill>
            </a:endParaRPr>
          </a:p>
        </p:txBody>
      </p:sp>
      <p:sp>
        <p:nvSpPr>
          <p:cNvPr id="192" name="Google Shape;192;p30"/>
          <p:cNvSpPr txBox="1"/>
          <p:nvPr/>
        </p:nvSpPr>
        <p:spPr>
          <a:xfrm>
            <a:off x="4465825" y="3594975"/>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768 feature vector</a:t>
            </a:r>
            <a:endParaRPr b="1" sz="1600">
              <a:solidFill>
                <a:schemeClr val="lt1"/>
              </a:solidFill>
            </a:endParaRPr>
          </a:p>
        </p:txBody>
      </p:sp>
      <p:sp>
        <p:nvSpPr>
          <p:cNvPr id="193" name="Google Shape;193;p30"/>
          <p:cNvSpPr txBox="1"/>
          <p:nvPr/>
        </p:nvSpPr>
        <p:spPr>
          <a:xfrm>
            <a:off x="5731775" y="3030850"/>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4864 </a:t>
            </a:r>
            <a:endParaRPr b="1" sz="600">
              <a:solidFill>
                <a:schemeClr val="lt1"/>
              </a:solidFill>
            </a:endParaRPr>
          </a:p>
          <a:p>
            <a:pPr indent="0" lvl="0" marL="0" rtl="0" algn="l">
              <a:spcBef>
                <a:spcPts val="0"/>
              </a:spcBef>
              <a:spcAft>
                <a:spcPts val="0"/>
              </a:spcAft>
              <a:buNone/>
            </a:pPr>
            <a:r>
              <a:rPr b="1" lang="en" sz="600">
                <a:solidFill>
                  <a:schemeClr val="lt1"/>
                </a:solidFill>
              </a:rPr>
              <a:t>Dimensions</a:t>
            </a:r>
            <a:endParaRPr b="1" sz="600">
              <a:solidFill>
                <a:schemeClr val="lt1"/>
              </a:solidFill>
            </a:endParaRPr>
          </a:p>
        </p:txBody>
      </p:sp>
      <p:sp>
        <p:nvSpPr>
          <p:cNvPr id="194" name="Google Shape;194;p30"/>
          <p:cNvSpPr txBox="1"/>
          <p:nvPr/>
        </p:nvSpPr>
        <p:spPr>
          <a:xfrm>
            <a:off x="3036425" y="1823675"/>
            <a:ext cx="17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Using VGG 16</a:t>
            </a:r>
            <a:endParaRPr sz="1800">
              <a:solidFill>
                <a:schemeClr val="lt1"/>
              </a:solidFill>
            </a:endParaRPr>
          </a:p>
        </p:txBody>
      </p:sp>
      <p:sp>
        <p:nvSpPr>
          <p:cNvPr id="195" name="Google Shape;195;p30"/>
          <p:cNvSpPr txBox="1"/>
          <p:nvPr/>
        </p:nvSpPr>
        <p:spPr>
          <a:xfrm>
            <a:off x="3280800" y="3749850"/>
            <a:ext cx="157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rPr>
              <a:t>Using BERT</a:t>
            </a:r>
            <a:endParaRPr sz="1500">
              <a:solidFill>
                <a:schemeClr val="lt1"/>
              </a:solidFill>
            </a:endParaRPr>
          </a:p>
        </p:txBody>
      </p:sp>
      <p:sp>
        <p:nvSpPr>
          <p:cNvPr id="196" name="Google Shape;196;p30"/>
          <p:cNvSpPr txBox="1"/>
          <p:nvPr/>
        </p:nvSpPr>
        <p:spPr>
          <a:xfrm>
            <a:off x="1481975" y="3791775"/>
            <a:ext cx="231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Tesseract OCR 4.0.0.0</a:t>
            </a:r>
            <a:endParaRPr b="1" sz="1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1"/>
          <p:cNvPicPr preferRelativeResize="0"/>
          <p:nvPr/>
        </p:nvPicPr>
        <p:blipFill rotWithShape="1">
          <a:blip r:embed="rId3">
            <a:alphaModFix/>
          </a:blip>
          <a:srcRect b="4534" l="956" r="2396" t="17419"/>
          <a:stretch/>
        </p:blipFill>
        <p:spPr>
          <a:xfrm>
            <a:off x="153400" y="564613"/>
            <a:ext cx="8837198" cy="4014276"/>
          </a:xfrm>
          <a:prstGeom prst="rect">
            <a:avLst/>
          </a:prstGeom>
          <a:noFill/>
          <a:ln>
            <a:noFill/>
          </a:ln>
        </p:spPr>
      </p:pic>
      <p:sp>
        <p:nvSpPr>
          <p:cNvPr id="204" name="Google Shape;204;p31"/>
          <p:cNvSpPr txBox="1"/>
          <p:nvPr/>
        </p:nvSpPr>
        <p:spPr>
          <a:xfrm>
            <a:off x="153400" y="4703625"/>
            <a:ext cx="54330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hlinkClick action="ppaction://hlinksldjump" r:id="rId4">
                  <a:extLst>
                    <a:ext uri="{A12FA001-AC4F-418D-AE19-62706E023703}">
                      <ahyp:hlinkClr val="tx"/>
                    </a:ext>
                  </a:extLst>
                </a:hlinkClick>
              </a:rPr>
              <a:t>[9]</a:t>
            </a:r>
            <a:r>
              <a:rPr lang="en" sz="1700">
                <a:solidFill>
                  <a:schemeClr val="dk1"/>
                </a:solidFill>
                <a:latin typeface="Times"/>
                <a:ea typeface="Times"/>
                <a:cs typeface="Times"/>
                <a:sym typeface="Times"/>
              </a:rPr>
              <a:t> </a:t>
            </a:r>
            <a:endParaRPr/>
          </a:p>
          <a:p>
            <a:pPr indent="0" lvl="0" marL="0" rtl="0" algn="l">
              <a:spcBef>
                <a:spcPts val="0"/>
              </a:spcBef>
              <a:spcAft>
                <a:spcPts val="0"/>
              </a:spcAft>
              <a:buNone/>
            </a:pPr>
            <a:r>
              <a:t/>
            </a:r>
            <a:endParaRPr/>
          </a:p>
        </p:txBody>
      </p:sp>
      <p:sp>
        <p:nvSpPr>
          <p:cNvPr id="205" name="Google Shape;205;p31"/>
          <p:cNvSpPr txBox="1"/>
          <p:nvPr/>
        </p:nvSpPr>
        <p:spPr>
          <a:xfrm>
            <a:off x="4486400" y="1786225"/>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4096 Dimensions</a:t>
            </a:r>
            <a:endParaRPr b="1" sz="600">
              <a:solidFill>
                <a:schemeClr val="lt1"/>
              </a:solidFill>
            </a:endParaRPr>
          </a:p>
        </p:txBody>
      </p:sp>
      <p:sp>
        <p:nvSpPr>
          <p:cNvPr id="206" name="Google Shape;206;p31"/>
          <p:cNvSpPr txBox="1"/>
          <p:nvPr/>
        </p:nvSpPr>
        <p:spPr>
          <a:xfrm>
            <a:off x="4572000" y="3036025"/>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768</a:t>
            </a:r>
            <a:r>
              <a:rPr b="1" lang="en" sz="600">
                <a:solidFill>
                  <a:schemeClr val="lt1"/>
                </a:solidFill>
              </a:rPr>
              <a:t> Dimensions</a:t>
            </a:r>
            <a:endParaRPr b="1" sz="600">
              <a:solidFill>
                <a:schemeClr val="lt1"/>
              </a:solidFill>
            </a:endParaRPr>
          </a:p>
        </p:txBody>
      </p:sp>
      <p:sp>
        <p:nvSpPr>
          <p:cNvPr id="207" name="Google Shape;207;p31"/>
          <p:cNvSpPr txBox="1"/>
          <p:nvPr/>
        </p:nvSpPr>
        <p:spPr>
          <a:xfrm>
            <a:off x="5879100" y="2219575"/>
            <a:ext cx="10704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lt1"/>
                </a:solidFill>
              </a:rPr>
              <a:t>4864 </a:t>
            </a:r>
            <a:endParaRPr b="1" sz="600">
              <a:solidFill>
                <a:schemeClr val="lt1"/>
              </a:solidFill>
            </a:endParaRPr>
          </a:p>
          <a:p>
            <a:pPr indent="0" lvl="0" marL="0" rtl="0" algn="l">
              <a:spcBef>
                <a:spcPts val="0"/>
              </a:spcBef>
              <a:spcAft>
                <a:spcPts val="0"/>
              </a:spcAft>
              <a:buNone/>
            </a:pPr>
            <a:r>
              <a:rPr b="1" lang="en" sz="600">
                <a:solidFill>
                  <a:schemeClr val="lt1"/>
                </a:solidFill>
              </a:rPr>
              <a:t>Dimensions</a:t>
            </a:r>
            <a:endParaRPr b="1" sz="600">
              <a:solidFill>
                <a:schemeClr val="lt1"/>
              </a:solidFill>
            </a:endParaRPr>
          </a:p>
        </p:txBody>
      </p:sp>
      <p:sp>
        <p:nvSpPr>
          <p:cNvPr id="208" name="Google Shape;208;p31"/>
          <p:cNvSpPr txBox="1"/>
          <p:nvPr/>
        </p:nvSpPr>
        <p:spPr>
          <a:xfrm>
            <a:off x="3492175" y="3509350"/>
            <a:ext cx="99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209" name="Google Shape;209;p31"/>
          <p:cNvSpPr txBox="1"/>
          <p:nvPr/>
        </p:nvSpPr>
        <p:spPr>
          <a:xfrm>
            <a:off x="1571500" y="3550050"/>
            <a:ext cx="139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Using Tesseract OCR - 4.0.0.0</a:t>
            </a:r>
            <a:endParaRPr sz="1200">
              <a:solidFill>
                <a:schemeClr val="lt1"/>
              </a:solidFill>
            </a:endParaRPr>
          </a:p>
        </p:txBody>
      </p:sp>
      <p:sp>
        <p:nvSpPr>
          <p:cNvPr id="210" name="Google Shape;210;p31"/>
          <p:cNvSpPr txBox="1"/>
          <p:nvPr/>
        </p:nvSpPr>
        <p:spPr>
          <a:xfrm>
            <a:off x="3353825" y="2479150"/>
            <a:ext cx="86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BERT</a:t>
            </a:r>
            <a:endParaRPr sz="1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777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Group Number 7</a:t>
            </a:r>
            <a:endParaRPr>
              <a:latin typeface="Times"/>
              <a:ea typeface="Times"/>
              <a:cs typeface="Times"/>
              <a:sym typeface="Times"/>
            </a:endParaRPr>
          </a:p>
        </p:txBody>
      </p:sp>
      <p:sp>
        <p:nvSpPr>
          <p:cNvPr id="61" name="Google Shape;61;p14"/>
          <p:cNvSpPr txBox="1"/>
          <p:nvPr>
            <p:ph idx="1" type="body"/>
          </p:nvPr>
        </p:nvSpPr>
        <p:spPr>
          <a:xfrm>
            <a:off x="0" y="11616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latin typeface="Times"/>
                <a:ea typeface="Times"/>
                <a:cs typeface="Times"/>
                <a:sym typeface="Times"/>
              </a:rPr>
              <a:t>IIT2021109: Rajat Srivastava</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IIT2021166: Nikunj Gupta</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IIT2021168: Kaushik Mullick</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IIT2021170: Viraj Jagtap</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IIT2021184: Kuber Jain</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IIT2021192: Dhairya Bhadani</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IIT2021207: Sanyam Agrawal</a:t>
            </a:r>
            <a:endParaRPr>
              <a:solidFill>
                <a:schemeClr val="dk1"/>
              </a:solidFill>
              <a:latin typeface="Times"/>
              <a:ea typeface="Times"/>
              <a:cs typeface="Times"/>
              <a:sym typeface="Times"/>
            </a:endParaRPr>
          </a:p>
          <a:p>
            <a:pPr indent="0" lvl="0" marL="0" rtl="0" algn="l">
              <a:spcBef>
                <a:spcPts val="1200"/>
              </a:spcBef>
              <a:spcAft>
                <a:spcPts val="1200"/>
              </a:spcAft>
              <a:buNone/>
            </a:pPr>
            <a:r>
              <a:t/>
            </a:r>
            <a:endParaRPr>
              <a:solidFill>
                <a:schemeClr val="dk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p:nvPr/>
        </p:nvSpPr>
        <p:spPr>
          <a:xfrm>
            <a:off x="320550" y="495400"/>
            <a:ext cx="5901300" cy="5223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Software Requirements Specifications (SRS)  </a:t>
            </a:r>
            <a:r>
              <a:rPr lang="en" sz="1700">
                <a:latin typeface="Times"/>
                <a:ea typeface="Times"/>
                <a:cs typeface="Times"/>
                <a:sym typeface="Times"/>
              </a:rPr>
              <a:t>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217" name="Google Shape;217;p32"/>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lang="en" sz="2500">
                <a:solidFill>
                  <a:schemeClr val="dk1"/>
                </a:solidFill>
                <a:latin typeface="Times"/>
                <a:ea typeface="Times"/>
                <a:cs typeface="Times"/>
                <a:sym typeface="Times"/>
              </a:rPr>
              <a:t>Functional Requirements: -</a:t>
            </a:r>
            <a:endParaRPr sz="2500">
              <a:solidFill>
                <a:schemeClr val="dk1"/>
              </a:solidFill>
              <a:latin typeface="Times"/>
              <a:ea typeface="Times"/>
              <a:cs typeface="Times"/>
              <a:sym typeface="Times"/>
            </a:endParaRPr>
          </a:p>
          <a:p>
            <a:pPr indent="-361950" lvl="0" marL="457200" rtl="0" algn="l">
              <a:spcBef>
                <a:spcPts val="1200"/>
              </a:spcBef>
              <a:spcAft>
                <a:spcPts val="0"/>
              </a:spcAft>
              <a:buClr>
                <a:schemeClr val="dk1"/>
              </a:buClr>
              <a:buSzPts val="2100"/>
              <a:buFont typeface="Times"/>
              <a:buChar char="●"/>
            </a:pPr>
            <a:r>
              <a:rPr lang="en" sz="2100">
                <a:solidFill>
                  <a:schemeClr val="dk1"/>
                </a:solidFill>
                <a:latin typeface="Times"/>
                <a:ea typeface="Times"/>
                <a:cs typeface="Times"/>
                <a:sym typeface="Times"/>
              </a:rPr>
              <a:t>Text Extraction using OCR</a:t>
            </a:r>
            <a:endParaRPr sz="21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Implement Optical Character Recognition (OCR) to extract text from memes.</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Utilize Tesseract 4.0.0 OCR tool for accurate text extraction.</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Ensure seamless integration of OCR component into the algorithm.</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Text Encoding using BERT</a:t>
            </a:r>
            <a:endParaRPr sz="17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Apply BERT encoding to the extracted text.</a:t>
            </a:r>
            <a:endParaRPr sz="21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Use "bert-base-multilingual-cased" version with 12 layers and 768 dimensions.</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Integrate PyTorch implementation of BERT for consistent encoding.</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Image Extraction using VGG-16 CNN</a:t>
            </a:r>
            <a:endParaRPr sz="1700">
              <a:solidFill>
                <a:schemeClr val="dk1"/>
              </a:solidFill>
              <a:latin typeface="Times"/>
              <a:ea typeface="Times"/>
              <a:cs typeface="Times"/>
              <a:sym typeface="Tim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p:nvPr/>
        </p:nvSpPr>
        <p:spPr>
          <a:xfrm>
            <a:off x="356975" y="480825"/>
            <a:ext cx="58212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Software Requirements Specifications (SRS)</a:t>
            </a:r>
            <a:endParaRPr>
              <a:latin typeface="Times"/>
              <a:ea typeface="Times"/>
              <a:cs typeface="Times"/>
              <a:sym typeface="Times"/>
            </a:endParaRPr>
          </a:p>
        </p:txBody>
      </p:sp>
      <p:sp>
        <p:nvSpPr>
          <p:cNvPr id="224" name="Google Shape;224;p33"/>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Employ VGG-16 CNN pretrained on ImageNet for feature extraction.</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Extract activations from the last hidden layer (4096 dimensions) for images.</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Integrate VGG-16 into the algorithm's image processing module.</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Multimodal Fusion and Feature Vector Generation</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Concatenate encoded text features and image features.</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Create a multimodal feature vector of 4,864 dimensions (768 + 4096).</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Implement a multi-layer perceptron (MLP) for hate speech detection.</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Design two hidden layers, each with 100 neurons and ReLU activation.</a:t>
            </a:r>
            <a:endParaRPr sz="2100">
              <a:solidFill>
                <a:schemeClr val="dk1"/>
              </a:solidFill>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p:nvPr/>
        </p:nvSpPr>
        <p:spPr>
          <a:xfrm>
            <a:off x="6642825" y="1415925"/>
            <a:ext cx="1058700" cy="246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3118150" y="480825"/>
            <a:ext cx="29277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txBox="1"/>
          <p:nvPr>
            <p:ph type="title"/>
          </p:nvPr>
        </p:nvSpPr>
        <p:spPr>
          <a:xfrm>
            <a:off x="3118150" y="445875"/>
            <a:ext cx="292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A General Overview</a:t>
            </a:r>
            <a:endParaRPr>
              <a:latin typeface="Times"/>
              <a:ea typeface="Times"/>
              <a:cs typeface="Times"/>
              <a:sym typeface="Times"/>
            </a:endParaRPr>
          </a:p>
        </p:txBody>
      </p:sp>
      <p:pic>
        <p:nvPicPr>
          <p:cNvPr id="232" name="Google Shape;232;p34"/>
          <p:cNvPicPr preferRelativeResize="0"/>
          <p:nvPr/>
        </p:nvPicPr>
        <p:blipFill>
          <a:blip r:embed="rId3">
            <a:alphaModFix/>
          </a:blip>
          <a:stretch>
            <a:fillRect/>
          </a:stretch>
        </p:blipFill>
        <p:spPr>
          <a:xfrm>
            <a:off x="607671" y="1441250"/>
            <a:ext cx="2192901" cy="2463574"/>
          </a:xfrm>
          <a:prstGeom prst="rect">
            <a:avLst/>
          </a:prstGeom>
          <a:noFill/>
          <a:ln>
            <a:noFill/>
          </a:ln>
        </p:spPr>
      </p:pic>
      <p:sp>
        <p:nvSpPr>
          <p:cNvPr id="233" name="Google Shape;233;p34"/>
          <p:cNvSpPr/>
          <p:nvPr/>
        </p:nvSpPr>
        <p:spPr>
          <a:xfrm>
            <a:off x="2950950" y="2474575"/>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nvSpPr>
        <p:spPr>
          <a:xfrm>
            <a:off x="3731675" y="2386700"/>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235" name="Google Shape;235;p34"/>
          <p:cNvSpPr/>
          <p:nvPr/>
        </p:nvSpPr>
        <p:spPr>
          <a:xfrm>
            <a:off x="5862100" y="2474575"/>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txBox="1"/>
          <p:nvPr/>
        </p:nvSpPr>
        <p:spPr>
          <a:xfrm>
            <a:off x="6642825" y="1695375"/>
            <a:ext cx="97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237" name="Google Shape;237;p34"/>
          <p:cNvSpPr txBox="1"/>
          <p:nvPr/>
        </p:nvSpPr>
        <p:spPr>
          <a:xfrm>
            <a:off x="6642825" y="2695875"/>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t>😊</a:t>
            </a:r>
            <a:endParaRPr sz="5200"/>
          </a:p>
        </p:txBody>
      </p:sp>
      <p:pic>
        <p:nvPicPr>
          <p:cNvPr id="238" name="Google Shape;238;p34"/>
          <p:cNvPicPr preferRelativeResize="0"/>
          <p:nvPr/>
        </p:nvPicPr>
        <p:blipFill>
          <a:blip r:embed="rId4">
            <a:alphaModFix/>
          </a:blip>
          <a:stretch>
            <a:fillRect/>
          </a:stretch>
        </p:blipFill>
        <p:spPr>
          <a:xfrm>
            <a:off x="6563500" y="1248200"/>
            <a:ext cx="1320200" cy="2849700"/>
          </a:xfrm>
          <a:prstGeom prst="rect">
            <a:avLst/>
          </a:prstGeom>
          <a:noFill/>
          <a:ln>
            <a:noFill/>
          </a:ln>
        </p:spPr>
      </p:pic>
      <p:sp>
        <p:nvSpPr>
          <p:cNvPr id="239" name="Google Shape;239;p34"/>
          <p:cNvSpPr txBox="1"/>
          <p:nvPr/>
        </p:nvSpPr>
        <p:spPr>
          <a:xfrm>
            <a:off x="607675" y="3962375"/>
            <a:ext cx="60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Reference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p:nvPr/>
        </p:nvSpPr>
        <p:spPr>
          <a:xfrm>
            <a:off x="291425" y="240425"/>
            <a:ext cx="6264000" cy="633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txBox="1"/>
          <p:nvPr>
            <p:ph type="title"/>
          </p:nvPr>
        </p:nvSpPr>
        <p:spPr>
          <a:xfrm>
            <a:off x="311700" y="25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Text Extraction: Optical Character Recognition   </a:t>
            </a:r>
            <a:r>
              <a:rPr lang="en" sz="2200">
                <a:latin typeface="Times"/>
                <a:ea typeface="Times"/>
                <a:cs typeface="Times"/>
                <a:sym typeface="Times"/>
              </a:rPr>
              <a:t>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246" name="Google Shape;246;p35"/>
          <p:cNvSpPr txBox="1"/>
          <p:nvPr>
            <p:ph idx="1" type="body"/>
          </p:nvPr>
        </p:nvSpPr>
        <p:spPr>
          <a:xfrm>
            <a:off x="613150" y="1382100"/>
            <a:ext cx="5150700" cy="3078600"/>
          </a:xfrm>
          <a:prstGeom prst="rect">
            <a:avLst/>
          </a:prstGeom>
          <a:noFill/>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a:solidFill>
                  <a:schemeClr val="dk1"/>
                </a:solidFill>
              </a:rPr>
              <a:t>In the realm of meme analysis for cyberbullying detection, text content embedded within memes plays a crucial role in conveying messages, emotions, and potentially harmful content. To initiate the detection process, our algorithm employs Optical Character Recognition (OCR), a technology designed to extract text from images, enabling us to scrutinize the textual components of memes.</a:t>
            </a:r>
            <a:endParaRPr>
              <a:solidFill>
                <a:schemeClr val="dk1"/>
              </a:solidFill>
            </a:endParaRPr>
          </a:p>
        </p:txBody>
      </p:sp>
      <p:sp>
        <p:nvSpPr>
          <p:cNvPr id="247" name="Google Shape;247;p35"/>
          <p:cNvSpPr/>
          <p:nvPr/>
        </p:nvSpPr>
        <p:spPr>
          <a:xfrm>
            <a:off x="6301850" y="3001600"/>
            <a:ext cx="2207400" cy="1806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txBox="1"/>
          <p:nvPr/>
        </p:nvSpPr>
        <p:spPr>
          <a:xfrm>
            <a:off x="6555556" y="3494938"/>
            <a:ext cx="1700100" cy="11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 and the boys at 2 AM looking for beans</a:t>
            </a:r>
            <a:endParaRPr/>
          </a:p>
        </p:txBody>
      </p:sp>
      <p:pic>
        <p:nvPicPr>
          <p:cNvPr id="249" name="Google Shape;249;p35"/>
          <p:cNvPicPr preferRelativeResize="0"/>
          <p:nvPr/>
        </p:nvPicPr>
        <p:blipFill>
          <a:blip r:embed="rId4">
            <a:alphaModFix/>
          </a:blip>
          <a:stretch>
            <a:fillRect/>
          </a:stretch>
        </p:blipFill>
        <p:spPr>
          <a:xfrm>
            <a:off x="6228750" y="974025"/>
            <a:ext cx="2539650" cy="1274775"/>
          </a:xfrm>
          <a:prstGeom prst="rect">
            <a:avLst/>
          </a:prstGeom>
          <a:noFill/>
          <a:ln>
            <a:noFill/>
          </a:ln>
        </p:spPr>
      </p:pic>
      <p:sp>
        <p:nvSpPr>
          <p:cNvPr id="250" name="Google Shape;250;p35"/>
          <p:cNvSpPr/>
          <p:nvPr/>
        </p:nvSpPr>
        <p:spPr>
          <a:xfrm rot="5400000">
            <a:off x="7061025" y="2426750"/>
            <a:ext cx="5973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txBox="1"/>
          <p:nvPr/>
        </p:nvSpPr>
        <p:spPr>
          <a:xfrm>
            <a:off x="6228750" y="2171550"/>
            <a:ext cx="13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p:nvPr/>
        </p:nvSpPr>
        <p:spPr>
          <a:xfrm>
            <a:off x="458975" y="476375"/>
            <a:ext cx="2914200" cy="5100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txBox="1"/>
          <p:nvPr>
            <p:ph type="title"/>
          </p:nvPr>
        </p:nvSpPr>
        <p:spPr>
          <a:xfrm>
            <a:off x="51727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Understanding OCR</a:t>
            </a:r>
            <a:endParaRPr>
              <a:latin typeface="Times"/>
              <a:ea typeface="Times"/>
              <a:cs typeface="Times"/>
              <a:sym typeface="Times"/>
            </a:endParaRPr>
          </a:p>
        </p:txBody>
      </p:sp>
      <p:sp>
        <p:nvSpPr>
          <p:cNvPr id="258" name="Google Shape;258;p36"/>
          <p:cNvSpPr txBox="1"/>
          <p:nvPr>
            <p:ph idx="1" type="body"/>
          </p:nvPr>
        </p:nvSpPr>
        <p:spPr>
          <a:xfrm>
            <a:off x="311700" y="1313300"/>
            <a:ext cx="8520600" cy="32556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Times"/>
              <a:buChar char="●"/>
            </a:pPr>
            <a:r>
              <a:rPr lang="en" sz="2300">
                <a:solidFill>
                  <a:schemeClr val="dk1"/>
                </a:solidFill>
                <a:latin typeface="Times"/>
                <a:ea typeface="Times"/>
                <a:cs typeface="Times"/>
                <a:sym typeface="Times"/>
              </a:rPr>
              <a:t>OCR technology converts text in images or into machine-readable text.</a:t>
            </a:r>
            <a:endParaRPr sz="2300">
              <a:solidFill>
                <a:schemeClr val="dk1"/>
              </a:solidFill>
              <a:latin typeface="Times"/>
              <a:ea typeface="Times"/>
              <a:cs typeface="Times"/>
              <a:sym typeface="Times"/>
            </a:endParaRPr>
          </a:p>
          <a:p>
            <a:pPr indent="-374650" lvl="0" marL="457200" rtl="0" algn="l">
              <a:spcBef>
                <a:spcPts val="0"/>
              </a:spcBef>
              <a:spcAft>
                <a:spcPts val="0"/>
              </a:spcAft>
              <a:buClr>
                <a:schemeClr val="dk1"/>
              </a:buClr>
              <a:buSzPts val="2300"/>
              <a:buFont typeface="Times"/>
              <a:buChar char="●"/>
            </a:pPr>
            <a:r>
              <a:rPr lang="en" sz="2300">
                <a:solidFill>
                  <a:schemeClr val="dk1"/>
                </a:solidFill>
                <a:latin typeface="Times"/>
                <a:ea typeface="Times"/>
                <a:cs typeface="Times"/>
                <a:sym typeface="Times"/>
              </a:rPr>
              <a:t>It uses advanced pattern recognition to identify and interpret characters, words, and sentences.</a:t>
            </a:r>
            <a:endParaRPr sz="2300">
              <a:solidFill>
                <a:schemeClr val="dk1"/>
              </a:solidFill>
              <a:latin typeface="Times"/>
              <a:ea typeface="Times"/>
              <a:cs typeface="Times"/>
              <a:sym typeface="Times"/>
            </a:endParaRPr>
          </a:p>
          <a:p>
            <a:pPr indent="-374650" lvl="0" marL="457200" rtl="0" algn="l">
              <a:spcBef>
                <a:spcPts val="0"/>
              </a:spcBef>
              <a:spcAft>
                <a:spcPts val="0"/>
              </a:spcAft>
              <a:buClr>
                <a:schemeClr val="dk1"/>
              </a:buClr>
              <a:buSzPts val="2300"/>
              <a:buFont typeface="Times"/>
              <a:buChar char="●"/>
            </a:pPr>
            <a:r>
              <a:rPr lang="en" sz="2300">
                <a:solidFill>
                  <a:schemeClr val="dk1"/>
                </a:solidFill>
                <a:latin typeface="Times"/>
                <a:ea typeface="Times"/>
                <a:cs typeface="Times"/>
                <a:sym typeface="Times"/>
              </a:rPr>
              <a:t>OCR makes textual content accessible for further analysis.</a:t>
            </a:r>
            <a:endParaRPr sz="2300">
              <a:solidFill>
                <a:schemeClr val="dk1"/>
              </a:solidFill>
              <a:latin typeface="Times"/>
              <a:ea typeface="Times"/>
              <a:cs typeface="Times"/>
              <a:sym typeface="Times"/>
            </a:endParaRPr>
          </a:p>
          <a:p>
            <a:pPr indent="-374650" lvl="0" marL="457200" rtl="0" algn="l">
              <a:spcBef>
                <a:spcPts val="0"/>
              </a:spcBef>
              <a:spcAft>
                <a:spcPts val="0"/>
              </a:spcAft>
              <a:buClr>
                <a:schemeClr val="dk1"/>
              </a:buClr>
              <a:buSzPts val="2300"/>
              <a:buFont typeface="Times"/>
              <a:buChar char="●"/>
            </a:pPr>
            <a:r>
              <a:rPr lang="en" sz="2300">
                <a:solidFill>
                  <a:schemeClr val="dk1"/>
                </a:solidFill>
                <a:latin typeface="Times"/>
                <a:ea typeface="Times"/>
                <a:cs typeface="Times"/>
                <a:sym typeface="Times"/>
              </a:rPr>
              <a:t>It's relevant in meme contexts where images are combined with text for meaning.</a:t>
            </a:r>
            <a:endParaRPr sz="2300">
              <a:solidFill>
                <a:schemeClr val="dk1"/>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p:nvPr/>
        </p:nvSpPr>
        <p:spPr>
          <a:xfrm>
            <a:off x="255000" y="437125"/>
            <a:ext cx="4699200" cy="5973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Tesseract 4.0.0. OCR Tool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p>
        </p:txBody>
      </p:sp>
      <p:sp>
        <p:nvSpPr>
          <p:cNvPr id="265" name="Google Shape;265;p37"/>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Text extraction is performed using the Tesseract 4.0.0 OCR tool.</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Tesseract is a well-known OCR engine developed by Google.</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It is widely recognized for its accuracy and efficiency in extracting text from images.</a:t>
            </a:r>
            <a:endParaRPr sz="2100">
              <a:solidFill>
                <a:schemeClr val="dk1"/>
              </a:solidFill>
              <a:latin typeface="Times"/>
              <a:ea typeface="Times"/>
              <a:cs typeface="Times"/>
              <a:sym typeface="Times"/>
            </a:endParaRPr>
          </a:p>
          <a:p>
            <a:pPr indent="-361950" lvl="0" marL="457200" rtl="0" algn="l">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Tesseract is capable of handling the complexities of extracting text from memes with diverse fonts, styles, and sizes.</a:t>
            </a:r>
            <a:endParaRPr sz="2100">
              <a:solidFill>
                <a:schemeClr val="dk1"/>
              </a:solidFill>
              <a:latin typeface="Times"/>
              <a:ea typeface="Times"/>
              <a:cs typeface="Times"/>
              <a:sym typeface="Time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p:nvPr/>
        </p:nvSpPr>
        <p:spPr>
          <a:xfrm>
            <a:off x="255000" y="437125"/>
            <a:ext cx="4699200" cy="5973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Tesseract 4.0.0. OCR Tool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p>
        </p:txBody>
      </p:sp>
      <p:pic>
        <p:nvPicPr>
          <p:cNvPr id="272" name="Google Shape;272;p38"/>
          <p:cNvPicPr preferRelativeResize="0"/>
          <p:nvPr/>
        </p:nvPicPr>
        <p:blipFill>
          <a:blip r:embed="rId4">
            <a:alphaModFix/>
          </a:blip>
          <a:stretch>
            <a:fillRect/>
          </a:stretch>
        </p:blipFill>
        <p:spPr>
          <a:xfrm>
            <a:off x="152400" y="1755025"/>
            <a:ext cx="8839201" cy="23479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p:nvPr/>
        </p:nvSpPr>
        <p:spPr>
          <a:xfrm>
            <a:off x="291425" y="240425"/>
            <a:ext cx="6264000" cy="633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txBox="1"/>
          <p:nvPr>
            <p:ph type="title"/>
          </p:nvPr>
        </p:nvSpPr>
        <p:spPr>
          <a:xfrm>
            <a:off x="311700" y="25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Text Extraction: Optical Character Recognition   </a:t>
            </a:r>
            <a:r>
              <a:rPr lang="en" sz="2200">
                <a:latin typeface="Times"/>
                <a:ea typeface="Times"/>
                <a:cs typeface="Times"/>
                <a:sym typeface="Times"/>
              </a:rPr>
              <a:t>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279" name="Google Shape;279;p39"/>
          <p:cNvSpPr txBox="1"/>
          <p:nvPr>
            <p:ph idx="1" type="body"/>
          </p:nvPr>
        </p:nvSpPr>
        <p:spPr>
          <a:xfrm>
            <a:off x="354400" y="1170500"/>
            <a:ext cx="8520600" cy="3657300"/>
          </a:xfrm>
          <a:prstGeom prst="rect">
            <a:avLst/>
          </a:prstGeom>
          <a:noFill/>
          <a:ln cap="flat" cmpd="sng" w="9525">
            <a:solidFill>
              <a:srgbClr val="FFFBF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t/>
            </a:r>
            <a:endParaRPr>
              <a:solidFill>
                <a:schemeClr val="dk1"/>
              </a:solidFill>
            </a:endParaRPr>
          </a:p>
          <a:p>
            <a:pPr indent="-228600" lvl="0" marL="457200" rtl="0" algn="l">
              <a:spcBef>
                <a:spcPts val="1200"/>
              </a:spcBef>
              <a:spcAft>
                <a:spcPts val="0"/>
              </a:spcAft>
              <a:buClr>
                <a:schemeClr val="dk1"/>
              </a:buClr>
              <a:buSzPct val="100000"/>
              <a:buFont typeface="Roboto"/>
              <a:buNone/>
            </a:pPr>
            <a:r>
              <a:rPr lang="en" sz="1479">
                <a:solidFill>
                  <a:schemeClr val="dk1"/>
                </a:solidFill>
                <a:latin typeface="Roboto"/>
                <a:ea typeface="Roboto"/>
                <a:cs typeface="Roboto"/>
                <a:sym typeface="Roboto"/>
              </a:rPr>
              <a:t>Improved Accuracy:</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Tesseract 4.0 exhibits enhanced accuracy in text recognition from images.</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Achieved through advancements in neural network-based recognition models and training methodologies.</a:t>
            </a:r>
            <a:endParaRPr sz="1479">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ct val="100000"/>
              <a:buFont typeface="Roboto"/>
              <a:buNone/>
            </a:pPr>
            <a:r>
              <a:rPr lang="en" sz="1479">
                <a:solidFill>
                  <a:schemeClr val="dk1"/>
                </a:solidFill>
                <a:latin typeface="Roboto"/>
                <a:ea typeface="Roboto"/>
                <a:cs typeface="Roboto"/>
                <a:sym typeface="Roboto"/>
              </a:rPr>
              <a:t>Language Model Enhancements:</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Features improved language modeling techniques.</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Supports a range of languages including English, Spanish, French, German, Italian, Portuguese, Dutch, and Swedish.</a:t>
            </a:r>
            <a:endParaRPr sz="1479">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ct val="100000"/>
              <a:buFont typeface="Roboto"/>
              <a:buNone/>
            </a:pPr>
            <a:r>
              <a:rPr lang="en" sz="1479">
                <a:solidFill>
                  <a:schemeClr val="dk1"/>
                </a:solidFill>
                <a:latin typeface="Roboto"/>
                <a:ea typeface="Roboto"/>
                <a:cs typeface="Roboto"/>
                <a:sym typeface="Roboto"/>
              </a:rPr>
              <a:t>Performance Optimizations:</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Tesseract 4.0 incorporates several optimizations for improved speed and efficiency.</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These optimizations contribute to faster and more efficient text recognition from images.</a:t>
            </a:r>
            <a:endParaRPr sz="1479">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ct val="100000"/>
              <a:buFont typeface="Roboto"/>
              <a:buNone/>
            </a:pPr>
            <a:r>
              <a:rPr lang="en" sz="1479">
                <a:solidFill>
                  <a:schemeClr val="dk1"/>
                </a:solidFill>
                <a:latin typeface="Roboto"/>
                <a:ea typeface="Roboto"/>
                <a:cs typeface="Roboto"/>
                <a:sym typeface="Roboto"/>
              </a:rPr>
              <a:t>Project Choice Rationale:</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Tesseract 4.0 was selected for our project due to its higher accuracy.</a:t>
            </a:r>
            <a:endParaRPr sz="1479">
              <a:solidFill>
                <a:schemeClr val="dk1"/>
              </a:solidFill>
              <a:latin typeface="Roboto"/>
              <a:ea typeface="Roboto"/>
              <a:cs typeface="Roboto"/>
              <a:sym typeface="Roboto"/>
            </a:endParaRPr>
          </a:p>
          <a:p>
            <a:pPr indent="-315477" lvl="1" marL="914400" rtl="0" algn="l">
              <a:spcBef>
                <a:spcPts val="0"/>
              </a:spcBef>
              <a:spcAft>
                <a:spcPts val="0"/>
              </a:spcAft>
              <a:buClr>
                <a:schemeClr val="dk1"/>
              </a:buClr>
              <a:buSzPct val="100000"/>
              <a:buFont typeface="Roboto"/>
              <a:buChar char="●"/>
            </a:pPr>
            <a:r>
              <a:rPr lang="en" sz="1479">
                <a:solidFill>
                  <a:schemeClr val="dk1"/>
                </a:solidFill>
                <a:latin typeface="Roboto"/>
                <a:ea typeface="Roboto"/>
                <a:cs typeface="Roboto"/>
                <a:sym typeface="Roboto"/>
              </a:rPr>
              <a:t>The ease of integration further solidified its suitability for our specific project requirements.</a:t>
            </a:r>
            <a:endParaRPr sz="1479">
              <a:solidFill>
                <a:schemeClr val="dk1"/>
              </a:solidFill>
              <a:latin typeface="Roboto"/>
              <a:ea typeface="Roboto"/>
              <a:cs typeface="Roboto"/>
              <a:sym typeface="Roboto"/>
            </a:endParaRPr>
          </a:p>
          <a:p>
            <a:pPr indent="0" lvl="0" marL="0" rtl="0" algn="ctr">
              <a:spcBef>
                <a:spcPts val="0"/>
              </a:spcBef>
              <a:spcAft>
                <a:spcPts val="1200"/>
              </a:spcAft>
              <a:buNone/>
            </a:pPr>
            <a:r>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p:nvPr/>
        </p:nvSpPr>
        <p:spPr>
          <a:xfrm>
            <a:off x="269550" y="509975"/>
            <a:ext cx="2681100" cy="507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BERT Architecture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286" name="Google Shape;286;p40"/>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BERT model comprises multiple layers with attention mechanisms weighing word importance.</a:t>
            </a:r>
            <a:endParaRPr sz="2100">
              <a:solidFill>
                <a:schemeClr val="dk1"/>
              </a:solidFill>
              <a:latin typeface="Times"/>
              <a:ea typeface="Times"/>
              <a:cs typeface="Times"/>
              <a:sym typeface="Times"/>
            </a:endParaRPr>
          </a:p>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It captures diverse linguistic relationships like synonyms, antonyms, context shifts, and nuanced language usage.</a:t>
            </a:r>
            <a:endParaRPr sz="2100">
              <a:solidFill>
                <a:schemeClr val="dk1"/>
              </a:solidFill>
              <a:latin typeface="Times"/>
              <a:ea typeface="Times"/>
              <a:cs typeface="Times"/>
              <a:sym typeface="Times"/>
            </a:endParaRPr>
          </a:p>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Our algorithm utilizes the "bert-base-multilingual-cased" BERT variant.</a:t>
            </a:r>
            <a:endParaRPr sz="2100">
              <a:solidFill>
                <a:schemeClr val="dk1"/>
              </a:solidFill>
              <a:latin typeface="Times"/>
              <a:ea typeface="Times"/>
              <a:cs typeface="Times"/>
              <a:sym typeface="Times"/>
            </a:endParaRPr>
          </a:p>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This version handles multiple languages, preserving case distinctions, with 12 layers, 768 hidden dimensions, and 12 attention heads.</a:t>
            </a:r>
            <a:endParaRPr sz="2100">
              <a:solidFill>
                <a:schemeClr val="dk1"/>
              </a:solidFill>
              <a:latin typeface="Times"/>
              <a:ea typeface="Times"/>
              <a:cs typeface="Times"/>
              <a:sym typeface="Times"/>
            </a:endParaRPr>
          </a:p>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This BERT variant can handle :-English, Spanish, French, German,Italian,Dutch, Portuguese, Russian.</a:t>
            </a:r>
            <a:endParaRPr sz="2100">
              <a:solidFill>
                <a:schemeClr val="dk1"/>
              </a:solidFill>
              <a:latin typeface="Times"/>
              <a:ea typeface="Times"/>
              <a:cs typeface="Times"/>
              <a:sym typeface="Times"/>
            </a:endParaRPr>
          </a:p>
          <a:p>
            <a:pPr indent="-361950" lvl="0" marL="457200" rtl="0" algn="l">
              <a:lnSpc>
                <a:spcPct val="95000"/>
              </a:lnSpc>
              <a:spcBef>
                <a:spcPts val="0"/>
              </a:spcBef>
              <a:spcAft>
                <a:spcPts val="0"/>
              </a:spcAft>
              <a:buClr>
                <a:schemeClr val="dk1"/>
              </a:buClr>
              <a:buSzPts val="2100"/>
              <a:buFont typeface="Times"/>
              <a:buChar char="●"/>
            </a:pPr>
            <a:r>
              <a:rPr lang="en" sz="2100">
                <a:solidFill>
                  <a:schemeClr val="dk1"/>
                </a:solidFill>
                <a:latin typeface="Times"/>
                <a:ea typeface="Times"/>
                <a:cs typeface="Times"/>
                <a:sym typeface="Times"/>
              </a:rPr>
              <a:t>The layer-dimension combination allows the model to capture extensive linguistic patterns, suitable for analyzing multilingual meme content.</a:t>
            </a:r>
            <a:endParaRPr sz="2100">
              <a:solidFill>
                <a:schemeClr val="dk1"/>
              </a:solidFill>
              <a:latin typeface="Times"/>
              <a:ea typeface="Times"/>
              <a:cs typeface="Times"/>
              <a:sym typeface="Time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p:nvPr/>
        </p:nvSpPr>
        <p:spPr>
          <a:xfrm>
            <a:off x="311700" y="321650"/>
            <a:ext cx="2681100" cy="507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txBox="1"/>
          <p:nvPr>
            <p:ph type="title"/>
          </p:nvPr>
        </p:nvSpPr>
        <p:spPr>
          <a:xfrm>
            <a:off x="311700" y="2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Why BERT?           </a:t>
            </a:r>
            <a:r>
              <a:rPr lang="en">
                <a:latin typeface="Times"/>
                <a:ea typeface="Times"/>
                <a:cs typeface="Times"/>
                <a:sym typeface="Times"/>
              </a:rPr>
              <a:t>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293" name="Google Shape;293;p41"/>
          <p:cNvSpPr txBox="1"/>
          <p:nvPr>
            <p:ph idx="1" type="body"/>
          </p:nvPr>
        </p:nvSpPr>
        <p:spPr>
          <a:xfrm>
            <a:off x="311700" y="924475"/>
            <a:ext cx="8520600" cy="40488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55600" lvl="0" marL="457200" rtl="0" algn="l">
              <a:lnSpc>
                <a:spcPct val="95000"/>
              </a:lnSpc>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A </a:t>
            </a:r>
            <a:r>
              <a:rPr lang="en" sz="2000">
                <a:solidFill>
                  <a:schemeClr val="dk1"/>
                </a:solidFill>
                <a:latin typeface="Times"/>
                <a:ea typeface="Times"/>
                <a:cs typeface="Times"/>
                <a:sym typeface="Times"/>
              </a:rPr>
              <a:t>Comparison</a:t>
            </a:r>
            <a:r>
              <a:rPr lang="en" sz="2000">
                <a:solidFill>
                  <a:schemeClr val="dk1"/>
                </a:solidFill>
                <a:latin typeface="Times"/>
                <a:ea typeface="Times"/>
                <a:cs typeface="Times"/>
                <a:sym typeface="Times"/>
              </a:rPr>
              <a:t> of BERT with other versions of language processing models is given below:</a:t>
            </a:r>
            <a:endParaRPr sz="2000">
              <a:solidFill>
                <a:schemeClr val="dk1"/>
              </a:solidFill>
              <a:latin typeface="Times"/>
              <a:ea typeface="Times"/>
              <a:cs typeface="Times"/>
              <a:sym typeface="Times"/>
            </a:endParaRPr>
          </a:p>
          <a:p>
            <a:pPr indent="0" lvl="0" marL="457200" rtl="0" algn="l">
              <a:lnSpc>
                <a:spcPct val="95000"/>
              </a:lnSpc>
              <a:spcBef>
                <a:spcPts val="1200"/>
              </a:spcBef>
              <a:spcAft>
                <a:spcPts val="0"/>
              </a:spcAft>
              <a:buNone/>
            </a:pPr>
            <a:r>
              <a:t/>
            </a:r>
            <a:endParaRPr sz="2000">
              <a:solidFill>
                <a:schemeClr val="dk1"/>
              </a:solidFill>
              <a:latin typeface="Times"/>
              <a:ea typeface="Times"/>
              <a:cs typeface="Times"/>
              <a:sym typeface="Times"/>
            </a:endParaRPr>
          </a:p>
          <a:p>
            <a:pPr indent="0" lvl="0" marL="457200" rtl="0" algn="l">
              <a:lnSpc>
                <a:spcPct val="95000"/>
              </a:lnSpc>
              <a:spcBef>
                <a:spcPts val="1200"/>
              </a:spcBef>
              <a:spcAft>
                <a:spcPts val="1200"/>
              </a:spcAft>
              <a:buNone/>
            </a:pPr>
            <a:r>
              <a:t/>
            </a:r>
            <a:endParaRPr sz="2100">
              <a:solidFill>
                <a:schemeClr val="dk1"/>
              </a:solidFill>
              <a:latin typeface="Times"/>
              <a:ea typeface="Times"/>
              <a:cs typeface="Times"/>
              <a:sym typeface="Times"/>
            </a:endParaRPr>
          </a:p>
        </p:txBody>
      </p:sp>
      <p:pic>
        <p:nvPicPr>
          <p:cNvPr id="294" name="Google Shape;294;p41"/>
          <p:cNvPicPr preferRelativeResize="0"/>
          <p:nvPr/>
        </p:nvPicPr>
        <p:blipFill>
          <a:blip r:embed="rId4">
            <a:alphaModFix/>
          </a:blip>
          <a:stretch>
            <a:fillRect/>
          </a:stretch>
        </p:blipFill>
        <p:spPr>
          <a:xfrm>
            <a:off x="311700" y="1618925"/>
            <a:ext cx="8520601" cy="3354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271200" y="2130500"/>
            <a:ext cx="8601600" cy="13233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a:ea typeface="Times"/>
                <a:cs typeface="Times"/>
                <a:sym typeface="Times"/>
              </a:rPr>
              <a:t>These slides are only for research purposes and we do not intend to offend anyone in any way whatsoever.</a:t>
            </a:r>
            <a:endParaRPr>
              <a:latin typeface="Times"/>
              <a:ea typeface="Times"/>
              <a:cs typeface="Times"/>
              <a:sym typeface="Time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p:nvPr/>
        </p:nvSpPr>
        <p:spPr>
          <a:xfrm>
            <a:off x="311700" y="321650"/>
            <a:ext cx="2681100" cy="507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2"/>
          <p:cNvSpPr txBox="1"/>
          <p:nvPr>
            <p:ph type="title"/>
          </p:nvPr>
        </p:nvSpPr>
        <p:spPr>
          <a:xfrm>
            <a:off x="311700" y="2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Why BERT?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301" name="Google Shape;301;p42"/>
          <p:cNvSpPr txBox="1"/>
          <p:nvPr>
            <p:ph idx="1" type="body"/>
          </p:nvPr>
        </p:nvSpPr>
        <p:spPr>
          <a:xfrm>
            <a:off x="311700" y="924475"/>
            <a:ext cx="8520600" cy="393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361950" lvl="0" marL="457200" rtl="0" algn="l">
              <a:lnSpc>
                <a:spcPct val="95000"/>
              </a:lnSpc>
              <a:spcBef>
                <a:spcPts val="0"/>
              </a:spcBef>
              <a:spcAft>
                <a:spcPts val="0"/>
              </a:spcAft>
              <a:buClr>
                <a:schemeClr val="accent6"/>
              </a:buClr>
              <a:buSzPts val="2100"/>
              <a:buFont typeface="Times"/>
              <a:buChar char="●"/>
            </a:pPr>
            <a:r>
              <a:rPr lang="en" sz="2100">
                <a:solidFill>
                  <a:schemeClr val="accent6"/>
                </a:solidFill>
                <a:latin typeface="Times"/>
                <a:ea typeface="Times"/>
                <a:cs typeface="Times"/>
                <a:sym typeface="Times"/>
              </a:rPr>
              <a:t>According to the previous </a:t>
            </a:r>
            <a:r>
              <a:rPr lang="en" sz="2100">
                <a:solidFill>
                  <a:schemeClr val="accent6"/>
                </a:solidFill>
                <a:latin typeface="Times"/>
                <a:ea typeface="Times"/>
                <a:cs typeface="Times"/>
                <a:sym typeface="Times"/>
              </a:rPr>
              <a:t>comparison</a:t>
            </a:r>
            <a:r>
              <a:rPr lang="en" sz="2100">
                <a:solidFill>
                  <a:schemeClr val="accent6"/>
                </a:solidFill>
                <a:latin typeface="Times"/>
                <a:ea typeface="Times"/>
                <a:cs typeface="Times"/>
                <a:sym typeface="Times"/>
              </a:rPr>
              <a:t>, we can conclude that BERT is the best model for our project due to the following factors</a:t>
            </a:r>
            <a:r>
              <a:rPr lang="en" sz="2100">
                <a:solidFill>
                  <a:schemeClr val="accent6"/>
                </a:solidFill>
                <a:latin typeface="Times"/>
                <a:ea typeface="Times"/>
                <a:cs typeface="Times"/>
                <a:sym typeface="Times"/>
              </a:rPr>
              <a:t>:</a:t>
            </a:r>
            <a:endParaRPr sz="2100">
              <a:solidFill>
                <a:schemeClr val="accent6"/>
              </a:solidFill>
              <a:latin typeface="Times"/>
              <a:ea typeface="Times"/>
              <a:cs typeface="Times"/>
              <a:sym typeface="Times"/>
            </a:endParaRPr>
          </a:p>
          <a:p>
            <a:pPr indent="-342900" lvl="0" marL="457200" rtl="0" algn="l">
              <a:lnSpc>
                <a:spcPct val="95000"/>
              </a:lnSpc>
              <a:spcBef>
                <a:spcPts val="0"/>
              </a:spcBef>
              <a:spcAft>
                <a:spcPts val="0"/>
              </a:spcAft>
              <a:buClr>
                <a:schemeClr val="dk1"/>
              </a:buClr>
              <a:buSzPts val="1800"/>
              <a:buFont typeface="Times"/>
              <a:buAutoNum type="arabicPeriod"/>
            </a:pPr>
            <a:r>
              <a:rPr lang="en">
                <a:solidFill>
                  <a:schemeClr val="dk1"/>
                </a:solidFill>
                <a:latin typeface="Times"/>
                <a:ea typeface="Times"/>
                <a:cs typeface="Times"/>
                <a:sym typeface="Times"/>
              </a:rPr>
              <a:t>Model Size and Efficiency: BERT, with its Base model having 110M parameters, is more efficient compared to other models like RoBERTa (Base: 1.25M), DistilBERT (Base: 66M), and ALBERT (Base: 11M). This is crucial for our project, considering we are working with a relatively smaller dataset of a few thousand memes.</a:t>
            </a:r>
            <a:endParaRPr>
              <a:solidFill>
                <a:schemeClr val="dk1"/>
              </a:solidFill>
              <a:latin typeface="Times"/>
              <a:ea typeface="Times"/>
              <a:cs typeface="Times"/>
              <a:sym typeface="Times"/>
            </a:endParaRPr>
          </a:p>
          <a:p>
            <a:pPr indent="-342900" lvl="0" marL="457200" rtl="0" algn="l">
              <a:lnSpc>
                <a:spcPct val="95000"/>
              </a:lnSpc>
              <a:spcBef>
                <a:spcPts val="0"/>
              </a:spcBef>
              <a:spcAft>
                <a:spcPts val="0"/>
              </a:spcAft>
              <a:buClr>
                <a:schemeClr val="dk1"/>
              </a:buClr>
              <a:buSzPts val="1800"/>
              <a:buFont typeface="Times"/>
              <a:buAutoNum type="arabicPeriod"/>
            </a:pPr>
            <a:r>
              <a:rPr lang="en">
                <a:solidFill>
                  <a:schemeClr val="dk1"/>
                </a:solidFill>
                <a:latin typeface="Times"/>
                <a:ea typeface="Times"/>
                <a:cs typeface="Times"/>
                <a:sym typeface="Times"/>
              </a:rPr>
              <a:t>Training Time: </a:t>
            </a:r>
            <a:r>
              <a:rPr lang="en">
                <a:solidFill>
                  <a:schemeClr val="dk1"/>
                </a:solidFill>
                <a:latin typeface="Times"/>
                <a:ea typeface="Times"/>
                <a:cs typeface="Times"/>
                <a:sym typeface="Times"/>
              </a:rPr>
              <a:t>BERT, with a training time of 8 x V100 x 12d for the Base model, is suitable for training on Google Colab, which is a cloud-based platform with resource limitations compared to specialized hardware, which we have used for the resource extensive task of training the model.</a:t>
            </a:r>
            <a:endParaRPr>
              <a:solidFill>
                <a:schemeClr val="dk1"/>
              </a:solidFill>
              <a:latin typeface="Times"/>
              <a:ea typeface="Times"/>
              <a:cs typeface="Times"/>
              <a:sym typeface="Times"/>
            </a:endParaRPr>
          </a:p>
          <a:p>
            <a:pPr indent="-342900" lvl="0" marL="457200" rtl="0" algn="l">
              <a:lnSpc>
                <a:spcPct val="95000"/>
              </a:lnSpc>
              <a:spcBef>
                <a:spcPts val="0"/>
              </a:spcBef>
              <a:spcAft>
                <a:spcPts val="0"/>
              </a:spcAft>
              <a:buClr>
                <a:schemeClr val="dk1"/>
              </a:buClr>
              <a:buSzPts val="1800"/>
              <a:buFont typeface="Times"/>
              <a:buAutoNum type="arabicPeriod"/>
            </a:pPr>
            <a:r>
              <a:rPr lang="en">
                <a:solidFill>
                  <a:schemeClr val="dk1"/>
                </a:solidFill>
                <a:latin typeface="Times"/>
                <a:ea typeface="Times"/>
                <a:cs typeface="Times"/>
                <a:sym typeface="Times"/>
              </a:rPr>
              <a:t>Performance: BERT has demonstrated superior performance, outperforming the state-of-the-art models in October 2018. This is a crucial factor for meme-based cyberbullying detection, as accuracy and effectiveness are paramount in handling real-world scenarios.</a:t>
            </a:r>
            <a:endParaRPr>
              <a:solidFill>
                <a:schemeClr val="dk1"/>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p:nvPr/>
        </p:nvSpPr>
        <p:spPr>
          <a:xfrm>
            <a:off x="311700" y="321650"/>
            <a:ext cx="2681100" cy="507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3"/>
          <p:cNvSpPr txBox="1"/>
          <p:nvPr>
            <p:ph type="title"/>
          </p:nvPr>
        </p:nvSpPr>
        <p:spPr>
          <a:xfrm>
            <a:off x="311700" y="28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Why BERT?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308" name="Google Shape;308;p43"/>
          <p:cNvSpPr txBox="1"/>
          <p:nvPr>
            <p:ph idx="1" type="body"/>
          </p:nvPr>
        </p:nvSpPr>
        <p:spPr>
          <a:xfrm>
            <a:off x="311700" y="924475"/>
            <a:ext cx="8520600" cy="3931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lnSpcReduction="20000"/>
          </a:bodyPr>
          <a:lstStyle/>
          <a:p>
            <a:pPr indent="-361950" lvl="0" marL="457200" rtl="0" algn="l">
              <a:lnSpc>
                <a:spcPct val="95000"/>
              </a:lnSpc>
              <a:spcBef>
                <a:spcPts val="0"/>
              </a:spcBef>
              <a:spcAft>
                <a:spcPts val="0"/>
              </a:spcAft>
              <a:buClr>
                <a:schemeClr val="accent6"/>
              </a:buClr>
              <a:buSzPts val="2100"/>
              <a:buFont typeface="Times"/>
              <a:buChar char="●"/>
            </a:pPr>
            <a:r>
              <a:rPr lang="en" sz="2100">
                <a:solidFill>
                  <a:schemeClr val="accent6"/>
                </a:solidFill>
                <a:latin typeface="Times"/>
                <a:ea typeface="Times"/>
                <a:cs typeface="Times"/>
                <a:sym typeface="Times"/>
              </a:rPr>
              <a:t>According to the previous comparison, we can conclude that BERT is the best model for our project due to the following factors:</a:t>
            </a:r>
            <a:endParaRPr sz="2100">
              <a:solidFill>
                <a:schemeClr val="accent6"/>
              </a:solidFill>
              <a:latin typeface="Times"/>
              <a:ea typeface="Times"/>
              <a:cs typeface="Times"/>
              <a:sym typeface="Times"/>
            </a:endParaRPr>
          </a:p>
          <a:p>
            <a:pPr indent="0" lvl="0" marL="0" rtl="0" algn="l">
              <a:lnSpc>
                <a:spcPct val="95000"/>
              </a:lnSpc>
              <a:spcBef>
                <a:spcPts val="1200"/>
              </a:spcBef>
              <a:spcAft>
                <a:spcPts val="0"/>
              </a:spcAft>
              <a:buNone/>
            </a:pPr>
            <a:r>
              <a:rPr lang="en">
                <a:solidFill>
                  <a:schemeClr val="dk1"/>
                </a:solidFill>
                <a:latin typeface="Times"/>
                <a:ea typeface="Times"/>
                <a:cs typeface="Times"/>
                <a:sym typeface="Times"/>
              </a:rPr>
              <a:t>4. Adaptability to Dataset Size: BERT's robust performance on a smaller dataset, such as our few thousand memes, makes it a suitable choice. The model's ability to capture complex language patterns is valuable when dealing with the diverse and often nuanced language present in memes.</a:t>
            </a:r>
            <a:endParaRPr>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a:solidFill>
                  <a:schemeClr val="dk1"/>
                </a:solidFill>
                <a:latin typeface="Times"/>
                <a:ea typeface="Times"/>
                <a:cs typeface="Times"/>
                <a:sym typeface="Times"/>
              </a:rPr>
              <a:t>5. Pre-training Data Method: BERT's pre-training data method, which includes BooksCorpus and English Wikipedia totaling 16GB, aligns well with the  project's dataset size. Moderate-sized pre-training dataset contributes to better generalization on a specific task without the need for excessively large datasets.</a:t>
            </a:r>
            <a:endParaRPr>
              <a:solidFill>
                <a:schemeClr val="dk1"/>
              </a:solidFill>
              <a:latin typeface="Times"/>
              <a:ea typeface="Times"/>
              <a:cs typeface="Times"/>
              <a:sym typeface="Times"/>
            </a:endParaRPr>
          </a:p>
          <a:p>
            <a:pPr indent="0" lvl="0" marL="0" rtl="0" algn="l">
              <a:lnSpc>
                <a:spcPct val="95000"/>
              </a:lnSpc>
              <a:spcBef>
                <a:spcPts val="1200"/>
              </a:spcBef>
              <a:spcAft>
                <a:spcPts val="1200"/>
              </a:spcAft>
              <a:buNone/>
            </a:pPr>
            <a:r>
              <a:rPr lang="en">
                <a:solidFill>
                  <a:schemeClr val="dk1"/>
                </a:solidFill>
                <a:latin typeface="Times"/>
                <a:ea typeface="Times"/>
                <a:cs typeface="Times"/>
                <a:sym typeface="Times"/>
              </a:rPr>
              <a:t>6. Fine-Tuning Capability: BERT's bidirectional context understanding and fine-tuning capability make it adaptable to specific tasks like cyberbullying detection. This is crucial for training the model on our custom dataset, allowing it to learn the nuances of hateful and non-hateful memes effectively.</a:t>
            </a:r>
            <a:endParaRPr>
              <a:solidFill>
                <a:schemeClr val="dk1"/>
              </a:solidFill>
              <a:latin typeface="Times"/>
              <a:ea typeface="Times"/>
              <a:cs typeface="Times"/>
              <a:sym typeface="Time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p:nvPr/>
        </p:nvSpPr>
        <p:spPr>
          <a:xfrm>
            <a:off x="298700" y="444400"/>
            <a:ext cx="7307400" cy="6120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Contextual Understanding for Cyberbullying Detection</a:t>
            </a:r>
            <a:endParaRPr>
              <a:latin typeface="Times"/>
              <a:ea typeface="Times"/>
              <a:cs typeface="Times"/>
              <a:sym typeface="Times"/>
            </a:endParaRPr>
          </a:p>
        </p:txBody>
      </p:sp>
      <p:sp>
        <p:nvSpPr>
          <p:cNvPr id="315" name="Google Shape;315;p44"/>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In cyberbullying detection, nuanced language, sarcasm, and coded expressions pose challenges.</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Traditional keyword methods struggle; BERT's bidirectional processing and contextual comprehension excel.</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BERT identifies subtle cues, addressing overt and covert cyberbullying content.</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Fine-tuning may be needed for the model to grasp unique linguistic features in memes for effective cyberbullying detection.</a:t>
            </a:r>
            <a:endParaRPr sz="2200">
              <a:solidFill>
                <a:schemeClr val="dk1"/>
              </a:solidFill>
              <a:latin typeface="Times"/>
              <a:ea typeface="Times"/>
              <a:cs typeface="Times"/>
              <a:sym typeface="Time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p:nvPr/>
        </p:nvSpPr>
        <p:spPr>
          <a:xfrm>
            <a:off x="298700" y="444400"/>
            <a:ext cx="7307400" cy="6120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Contextual Understanding for Cyberbullying Detection</a:t>
            </a:r>
            <a:endParaRPr>
              <a:latin typeface="Times"/>
              <a:ea typeface="Times"/>
              <a:cs typeface="Times"/>
              <a:sym typeface="Times"/>
            </a:endParaRPr>
          </a:p>
        </p:txBody>
      </p:sp>
      <p:sp>
        <p:nvSpPr>
          <p:cNvPr id="322" name="Google Shape;322;p45"/>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In cyberbullying detection, nuanced language, sarcasm, and coded expressions pose challenges.</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Traditional keyword methods struggle; BERT's bidirectional processing and contextual comprehension excel.</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BERT identifies subtle cues, addressing overt and covert cyberbullying content.</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Fine-tuning may be needed for the model to grasp unique linguistic features in memes for effective cyberbullying detection.</a:t>
            </a:r>
            <a:endParaRPr sz="2200">
              <a:solidFill>
                <a:schemeClr val="dk1"/>
              </a:solidFill>
              <a:latin typeface="Times"/>
              <a:ea typeface="Times"/>
              <a:cs typeface="Times"/>
              <a:sym typeface="Time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p:nvPr/>
        </p:nvSpPr>
        <p:spPr>
          <a:xfrm>
            <a:off x="255000" y="444400"/>
            <a:ext cx="4458600" cy="619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BERT Language Representation    </a:t>
            </a:r>
            <a:r>
              <a:rPr lang="en" sz="2200">
                <a:latin typeface="Times"/>
                <a:ea typeface="Times"/>
                <a:cs typeface="Times"/>
                <a:sym typeface="Times"/>
              </a:rPr>
              <a:t>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329" name="Google Shape;329;p46"/>
          <p:cNvSpPr txBox="1"/>
          <p:nvPr>
            <p:ph idx="1" type="body"/>
          </p:nvPr>
        </p:nvSpPr>
        <p:spPr>
          <a:xfrm>
            <a:off x="311700" y="1152475"/>
            <a:ext cx="8520600" cy="15942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lang="en" sz="1600">
                <a:solidFill>
                  <a:schemeClr val="dk1"/>
                </a:solidFill>
                <a:latin typeface="Times"/>
                <a:ea typeface="Times"/>
                <a:cs typeface="Times"/>
                <a:sym typeface="Times"/>
              </a:rPr>
              <a:t>In the process of detecting cyberbullying content within memes, the extracted text goes through a critical phase of encoding. This step involves utilizing a sophisticated language representation model known as BERT (Bidirectional Encoder Representations from Transformers). BERT's advanced capabilities in understanding context and semantics play a pivotal role in capturing the intricate nuances of language, enabling us to identify potential cyberbullying cues.</a:t>
            </a:r>
            <a:endParaRPr sz="1600">
              <a:solidFill>
                <a:schemeClr val="dk1"/>
              </a:solidFill>
              <a:latin typeface="Times"/>
              <a:ea typeface="Times"/>
              <a:cs typeface="Times"/>
              <a:sym typeface="Times"/>
            </a:endParaRPr>
          </a:p>
        </p:txBody>
      </p:sp>
      <p:pic>
        <p:nvPicPr>
          <p:cNvPr id="330" name="Google Shape;330;p46"/>
          <p:cNvPicPr preferRelativeResize="0"/>
          <p:nvPr/>
        </p:nvPicPr>
        <p:blipFill>
          <a:blip r:embed="rId4">
            <a:alphaModFix/>
          </a:blip>
          <a:stretch>
            <a:fillRect/>
          </a:stretch>
        </p:blipFill>
        <p:spPr>
          <a:xfrm>
            <a:off x="1165486" y="2881425"/>
            <a:ext cx="6813024" cy="2132075"/>
          </a:xfrm>
          <a:prstGeom prst="rect">
            <a:avLst/>
          </a:prstGeom>
          <a:noFill/>
          <a:ln>
            <a:noFill/>
          </a:ln>
        </p:spPr>
      </p:pic>
      <p:sp>
        <p:nvSpPr>
          <p:cNvPr id="331" name="Google Shape;331;p46"/>
          <p:cNvSpPr txBox="1"/>
          <p:nvPr/>
        </p:nvSpPr>
        <p:spPr>
          <a:xfrm>
            <a:off x="1297200" y="3862650"/>
            <a:ext cx="681900" cy="449100"/>
          </a:xfrm>
          <a:prstGeom prst="rect">
            <a:avLst/>
          </a:prstGeom>
          <a:solidFill>
            <a:srgbClr val="DBE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a:ea typeface="Times"/>
                <a:cs typeface="Times"/>
                <a:sym typeface="Times"/>
              </a:rPr>
              <a:t>Sample Text</a:t>
            </a:r>
            <a:endParaRPr b="1" sz="1200">
              <a:latin typeface="Times"/>
              <a:ea typeface="Times"/>
              <a:cs typeface="Times"/>
              <a:sym typeface="Times"/>
            </a:endParaRPr>
          </a:p>
        </p:txBody>
      </p:sp>
      <p:sp>
        <p:nvSpPr>
          <p:cNvPr id="332" name="Google Shape;332;p46"/>
          <p:cNvSpPr/>
          <p:nvPr/>
        </p:nvSpPr>
        <p:spPr>
          <a:xfrm>
            <a:off x="6737000" y="3984225"/>
            <a:ext cx="1180800" cy="344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3" name="Google Shape;333;p46"/>
          <p:cNvCxnSpPr>
            <a:stCxn id="332" idx="1"/>
          </p:cNvCxnSpPr>
          <p:nvPr/>
        </p:nvCxnSpPr>
        <p:spPr>
          <a:xfrm flipH="1" rot="10800000">
            <a:off x="6737000" y="3928125"/>
            <a:ext cx="275400" cy="2283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p46"/>
          <p:cNvCxnSpPr/>
          <p:nvPr/>
        </p:nvCxnSpPr>
        <p:spPr>
          <a:xfrm>
            <a:off x="6735500" y="4205850"/>
            <a:ext cx="318300" cy="1536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p46"/>
          <p:cNvSpPr txBox="1"/>
          <p:nvPr/>
        </p:nvSpPr>
        <p:spPr>
          <a:xfrm>
            <a:off x="7053800" y="4311750"/>
            <a:ext cx="864000" cy="397200"/>
          </a:xfrm>
          <a:prstGeom prst="rect">
            <a:avLst/>
          </a:prstGeom>
          <a:solidFill>
            <a:srgbClr val="F5B18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a:ea typeface="Times"/>
                <a:cs typeface="Times"/>
                <a:sym typeface="Times"/>
              </a:rPr>
              <a:t>Offensive</a:t>
            </a:r>
            <a:endParaRPr b="1" sz="1200">
              <a:latin typeface="Times"/>
              <a:ea typeface="Times"/>
              <a:cs typeface="Times"/>
              <a:sym typeface="Times"/>
            </a:endParaRPr>
          </a:p>
        </p:txBody>
      </p:sp>
      <p:sp>
        <p:nvSpPr>
          <p:cNvPr id="336" name="Google Shape;336;p46"/>
          <p:cNvSpPr txBox="1"/>
          <p:nvPr/>
        </p:nvSpPr>
        <p:spPr>
          <a:xfrm>
            <a:off x="7020050" y="3572475"/>
            <a:ext cx="931500" cy="449100"/>
          </a:xfrm>
          <a:prstGeom prst="rect">
            <a:avLst/>
          </a:prstGeom>
          <a:solidFill>
            <a:srgbClr val="93CF5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Times"/>
                <a:ea typeface="Times"/>
                <a:cs typeface="Times"/>
                <a:sym typeface="Times"/>
              </a:rPr>
              <a:t>Non-</a:t>
            </a:r>
            <a:endParaRPr b="1" sz="1200">
              <a:latin typeface="Times"/>
              <a:ea typeface="Times"/>
              <a:cs typeface="Times"/>
              <a:sym typeface="Times"/>
            </a:endParaRPr>
          </a:p>
          <a:p>
            <a:pPr indent="0" lvl="0" marL="0" rtl="0" algn="ctr">
              <a:spcBef>
                <a:spcPts val="0"/>
              </a:spcBef>
              <a:spcAft>
                <a:spcPts val="0"/>
              </a:spcAft>
              <a:buNone/>
            </a:pPr>
            <a:r>
              <a:rPr b="1" lang="en" sz="1200">
                <a:latin typeface="Times"/>
                <a:ea typeface="Times"/>
                <a:cs typeface="Times"/>
                <a:sym typeface="Times"/>
              </a:rPr>
              <a:t>Offensive</a:t>
            </a:r>
            <a:endParaRPr b="1" sz="1200">
              <a:latin typeface="Times"/>
              <a:ea typeface="Times"/>
              <a:cs typeface="Times"/>
              <a:sym typeface="Time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p:nvPr/>
        </p:nvSpPr>
        <p:spPr>
          <a:xfrm>
            <a:off x="71850" y="445025"/>
            <a:ext cx="41022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txBox="1"/>
          <p:nvPr>
            <p:ph type="title"/>
          </p:nvPr>
        </p:nvSpPr>
        <p:spPr>
          <a:xfrm>
            <a:off x="311700" y="445025"/>
            <a:ext cx="362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Language is not enough</a:t>
            </a:r>
            <a:endParaRPr sz="2720">
              <a:latin typeface="Times"/>
              <a:ea typeface="Times"/>
              <a:cs typeface="Times"/>
              <a:sym typeface="Times"/>
            </a:endParaRPr>
          </a:p>
        </p:txBody>
      </p:sp>
      <p:sp>
        <p:nvSpPr>
          <p:cNvPr id="343" name="Google Shape;343;p47"/>
          <p:cNvSpPr/>
          <p:nvPr/>
        </p:nvSpPr>
        <p:spPr>
          <a:xfrm>
            <a:off x="784175" y="1548300"/>
            <a:ext cx="2020200" cy="2046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txBox="1"/>
          <p:nvPr/>
        </p:nvSpPr>
        <p:spPr>
          <a:xfrm>
            <a:off x="827375" y="1859775"/>
            <a:ext cx="1870500" cy="15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Times"/>
                <a:ea typeface="Times"/>
                <a:cs typeface="Times"/>
                <a:sym typeface="Times"/>
              </a:rPr>
              <a:t>When you pour a bowl of coco puffs and realize you’re outta milk.</a:t>
            </a:r>
            <a:endParaRPr sz="1900">
              <a:latin typeface="Times"/>
              <a:ea typeface="Times"/>
              <a:cs typeface="Times"/>
              <a:sym typeface="Times"/>
            </a:endParaRPr>
          </a:p>
        </p:txBody>
      </p:sp>
      <p:sp>
        <p:nvSpPr>
          <p:cNvPr id="345" name="Google Shape;345;p47"/>
          <p:cNvSpPr/>
          <p:nvPr/>
        </p:nvSpPr>
        <p:spPr>
          <a:xfrm>
            <a:off x="2917313" y="247460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a:off x="6642825" y="1415925"/>
            <a:ext cx="1058700" cy="246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txBox="1"/>
          <p:nvPr/>
        </p:nvSpPr>
        <p:spPr>
          <a:xfrm>
            <a:off x="3731675" y="2386700"/>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348" name="Google Shape;348;p47"/>
          <p:cNvSpPr/>
          <p:nvPr/>
        </p:nvSpPr>
        <p:spPr>
          <a:xfrm>
            <a:off x="5862100" y="2474575"/>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7"/>
          <p:cNvSpPr txBox="1"/>
          <p:nvPr/>
        </p:nvSpPr>
        <p:spPr>
          <a:xfrm>
            <a:off x="6642825" y="1695375"/>
            <a:ext cx="97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350" name="Google Shape;350;p47"/>
          <p:cNvSpPr txBox="1"/>
          <p:nvPr/>
        </p:nvSpPr>
        <p:spPr>
          <a:xfrm>
            <a:off x="6642825" y="2695875"/>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t>😊</a:t>
            </a:r>
            <a:endParaRPr sz="5200"/>
          </a:p>
        </p:txBody>
      </p:sp>
      <p:sp>
        <p:nvSpPr>
          <p:cNvPr id="351" name="Google Shape;351;p47"/>
          <p:cNvSpPr/>
          <p:nvPr/>
        </p:nvSpPr>
        <p:spPr>
          <a:xfrm>
            <a:off x="3288900" y="3986550"/>
            <a:ext cx="25662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txBox="1"/>
          <p:nvPr>
            <p:ph type="title"/>
          </p:nvPr>
        </p:nvSpPr>
        <p:spPr>
          <a:xfrm>
            <a:off x="3355350" y="3986550"/>
            <a:ext cx="2433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Might be wrong</a:t>
            </a:r>
            <a:endParaRPr sz="2720">
              <a:latin typeface="Times"/>
              <a:ea typeface="Times"/>
              <a:cs typeface="Times"/>
              <a:sym typeface="Times"/>
            </a:endParaRPr>
          </a:p>
        </p:txBody>
      </p:sp>
      <p:sp>
        <p:nvSpPr>
          <p:cNvPr id="353" name="Google Shape;353;p47"/>
          <p:cNvSpPr/>
          <p:nvPr/>
        </p:nvSpPr>
        <p:spPr>
          <a:xfrm>
            <a:off x="5050475" y="776375"/>
            <a:ext cx="40137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7"/>
          <p:cNvSpPr txBox="1"/>
          <p:nvPr>
            <p:ph type="title"/>
          </p:nvPr>
        </p:nvSpPr>
        <p:spPr>
          <a:xfrm>
            <a:off x="5081325" y="786850"/>
            <a:ext cx="41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Output is not cyberbullying</a:t>
            </a:r>
            <a:endParaRPr sz="2720">
              <a:latin typeface="Times"/>
              <a:ea typeface="Times"/>
              <a:cs typeface="Times"/>
              <a:sym typeface="Times"/>
            </a:endParaRPr>
          </a:p>
        </p:txBody>
      </p:sp>
      <p:pic>
        <p:nvPicPr>
          <p:cNvPr id="355" name="Google Shape;355;p47"/>
          <p:cNvPicPr preferRelativeResize="0"/>
          <p:nvPr/>
        </p:nvPicPr>
        <p:blipFill>
          <a:blip r:embed="rId3">
            <a:alphaModFix/>
          </a:blip>
          <a:stretch>
            <a:fillRect/>
          </a:stretch>
        </p:blipFill>
        <p:spPr>
          <a:xfrm>
            <a:off x="6563500" y="1359546"/>
            <a:ext cx="1388350" cy="2996805"/>
          </a:xfrm>
          <a:prstGeom prst="rect">
            <a:avLst/>
          </a:prstGeom>
          <a:noFill/>
          <a:ln>
            <a:noFill/>
          </a:ln>
        </p:spPr>
      </p:pic>
      <p:sp>
        <p:nvSpPr>
          <p:cNvPr id="356" name="Google Shape;356;p47"/>
          <p:cNvSpPr/>
          <p:nvPr/>
        </p:nvSpPr>
        <p:spPr>
          <a:xfrm>
            <a:off x="7701525" y="3196100"/>
            <a:ext cx="1058700" cy="5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8"/>
          <p:cNvSpPr/>
          <p:nvPr/>
        </p:nvSpPr>
        <p:spPr>
          <a:xfrm>
            <a:off x="71850" y="445025"/>
            <a:ext cx="41022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8"/>
          <p:cNvSpPr txBox="1"/>
          <p:nvPr>
            <p:ph type="title"/>
          </p:nvPr>
        </p:nvSpPr>
        <p:spPr>
          <a:xfrm>
            <a:off x="311700" y="445025"/>
            <a:ext cx="3622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Language is not enough</a:t>
            </a:r>
            <a:endParaRPr sz="2720">
              <a:latin typeface="Times"/>
              <a:ea typeface="Times"/>
              <a:cs typeface="Times"/>
              <a:sym typeface="Times"/>
            </a:endParaRPr>
          </a:p>
        </p:txBody>
      </p:sp>
      <p:sp>
        <p:nvSpPr>
          <p:cNvPr id="363" name="Google Shape;363;p48"/>
          <p:cNvSpPr/>
          <p:nvPr/>
        </p:nvSpPr>
        <p:spPr>
          <a:xfrm>
            <a:off x="2917313" y="247460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8"/>
          <p:cNvSpPr/>
          <p:nvPr/>
        </p:nvSpPr>
        <p:spPr>
          <a:xfrm>
            <a:off x="6642825" y="1415925"/>
            <a:ext cx="1058700" cy="246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8"/>
          <p:cNvSpPr txBox="1"/>
          <p:nvPr/>
        </p:nvSpPr>
        <p:spPr>
          <a:xfrm>
            <a:off x="3731675" y="2386700"/>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366" name="Google Shape;366;p48"/>
          <p:cNvSpPr/>
          <p:nvPr/>
        </p:nvSpPr>
        <p:spPr>
          <a:xfrm>
            <a:off x="5862100" y="2474575"/>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8"/>
          <p:cNvSpPr txBox="1"/>
          <p:nvPr/>
        </p:nvSpPr>
        <p:spPr>
          <a:xfrm>
            <a:off x="6642825" y="1695375"/>
            <a:ext cx="97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368" name="Google Shape;368;p48"/>
          <p:cNvSpPr txBox="1"/>
          <p:nvPr/>
        </p:nvSpPr>
        <p:spPr>
          <a:xfrm>
            <a:off x="6642825" y="2695875"/>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t>😊</a:t>
            </a:r>
            <a:endParaRPr sz="5200"/>
          </a:p>
        </p:txBody>
      </p:sp>
      <p:sp>
        <p:nvSpPr>
          <p:cNvPr id="369" name="Google Shape;369;p48"/>
          <p:cNvSpPr/>
          <p:nvPr/>
        </p:nvSpPr>
        <p:spPr>
          <a:xfrm>
            <a:off x="2405625" y="3986550"/>
            <a:ext cx="41577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8"/>
          <p:cNvSpPr txBox="1"/>
          <p:nvPr>
            <p:ph type="title"/>
          </p:nvPr>
        </p:nvSpPr>
        <p:spPr>
          <a:xfrm>
            <a:off x="2520900" y="3986550"/>
            <a:ext cx="410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Image context also matters</a:t>
            </a:r>
            <a:endParaRPr sz="2720">
              <a:latin typeface="Times"/>
              <a:ea typeface="Times"/>
              <a:cs typeface="Times"/>
              <a:sym typeface="Times"/>
            </a:endParaRPr>
          </a:p>
        </p:txBody>
      </p:sp>
      <p:pic>
        <p:nvPicPr>
          <p:cNvPr id="371" name="Google Shape;371;p48"/>
          <p:cNvPicPr preferRelativeResize="0"/>
          <p:nvPr/>
        </p:nvPicPr>
        <p:blipFill rotWithShape="1">
          <a:blip r:embed="rId3">
            <a:alphaModFix/>
          </a:blip>
          <a:srcRect b="7527" l="0" r="0" t="0"/>
          <a:stretch/>
        </p:blipFill>
        <p:spPr>
          <a:xfrm>
            <a:off x="152400" y="1415925"/>
            <a:ext cx="2521600" cy="2463599"/>
          </a:xfrm>
          <a:prstGeom prst="rect">
            <a:avLst/>
          </a:prstGeom>
          <a:noFill/>
          <a:ln>
            <a:noFill/>
          </a:ln>
        </p:spPr>
      </p:pic>
      <p:sp>
        <p:nvSpPr>
          <p:cNvPr id="372" name="Google Shape;372;p48"/>
          <p:cNvSpPr/>
          <p:nvPr/>
        </p:nvSpPr>
        <p:spPr>
          <a:xfrm>
            <a:off x="5329775" y="776375"/>
            <a:ext cx="37344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8"/>
          <p:cNvSpPr txBox="1"/>
          <p:nvPr>
            <p:ph type="title"/>
          </p:nvPr>
        </p:nvSpPr>
        <p:spPr>
          <a:xfrm>
            <a:off x="5449175" y="786850"/>
            <a:ext cx="373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Times"/>
                <a:ea typeface="Times"/>
                <a:cs typeface="Times"/>
                <a:sym typeface="Times"/>
              </a:rPr>
              <a:t>Output is cyberbullying</a:t>
            </a:r>
            <a:endParaRPr sz="2720">
              <a:latin typeface="Times"/>
              <a:ea typeface="Times"/>
              <a:cs typeface="Times"/>
              <a:sym typeface="Times"/>
            </a:endParaRPr>
          </a:p>
        </p:txBody>
      </p:sp>
      <p:pic>
        <p:nvPicPr>
          <p:cNvPr id="374" name="Google Shape;374;p48"/>
          <p:cNvPicPr preferRelativeResize="0"/>
          <p:nvPr/>
        </p:nvPicPr>
        <p:blipFill>
          <a:blip r:embed="rId4">
            <a:alphaModFix/>
          </a:blip>
          <a:stretch>
            <a:fillRect/>
          </a:stretch>
        </p:blipFill>
        <p:spPr>
          <a:xfrm>
            <a:off x="6562200" y="1359549"/>
            <a:ext cx="1269550" cy="2740376"/>
          </a:xfrm>
          <a:prstGeom prst="rect">
            <a:avLst/>
          </a:prstGeom>
          <a:noFill/>
          <a:ln>
            <a:noFill/>
          </a:ln>
        </p:spPr>
      </p:pic>
      <p:sp>
        <p:nvSpPr>
          <p:cNvPr id="375" name="Google Shape;375;p48"/>
          <p:cNvSpPr txBox="1"/>
          <p:nvPr/>
        </p:nvSpPr>
        <p:spPr>
          <a:xfrm>
            <a:off x="311700" y="4666275"/>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Reference</a:t>
            </a:r>
            <a:endParaRPr>
              <a:solidFill>
                <a:srgbClr val="00FFFF"/>
              </a:solidFill>
            </a:endParaRPr>
          </a:p>
        </p:txBody>
      </p:sp>
      <p:sp>
        <p:nvSpPr>
          <p:cNvPr id="376" name="Google Shape;376;p48"/>
          <p:cNvSpPr/>
          <p:nvPr/>
        </p:nvSpPr>
        <p:spPr>
          <a:xfrm>
            <a:off x="7622025" y="1968500"/>
            <a:ext cx="979200" cy="5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p:nvPr/>
        </p:nvSpPr>
        <p:spPr>
          <a:xfrm>
            <a:off x="327850" y="400700"/>
            <a:ext cx="76860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txBox="1"/>
          <p:nvPr>
            <p:ph type="title"/>
          </p:nvPr>
        </p:nvSpPr>
        <p:spPr>
          <a:xfrm>
            <a:off x="311700" y="400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latin typeface="Times"/>
                <a:ea typeface="Times"/>
                <a:cs typeface="Times"/>
                <a:sym typeface="Times"/>
              </a:rPr>
              <a:t>Image Extraction: VGG- 16 Convolutional Neural Network (CNN)    </a:t>
            </a:r>
            <a:r>
              <a:rPr lang="en" sz="20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520">
              <a:latin typeface="Times"/>
              <a:ea typeface="Times"/>
              <a:cs typeface="Times"/>
              <a:sym typeface="Times"/>
            </a:endParaRPr>
          </a:p>
        </p:txBody>
      </p:sp>
      <p:sp>
        <p:nvSpPr>
          <p:cNvPr id="383" name="Google Shape;383;p49"/>
          <p:cNvSpPr txBox="1"/>
          <p:nvPr>
            <p:ph idx="1" type="body"/>
          </p:nvPr>
        </p:nvSpPr>
        <p:spPr>
          <a:xfrm>
            <a:off x="311700" y="1443875"/>
            <a:ext cx="6245100" cy="31752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The algorithm utilizes the VGG-16 Convolutional Neural Network (CNN) model for analyzing visual components.</a:t>
            </a:r>
            <a:endParaRPr sz="1700">
              <a:solidFill>
                <a:schemeClr val="dk1"/>
              </a:solidFill>
              <a:latin typeface="Times"/>
              <a:ea typeface="Times"/>
              <a:cs typeface="Times"/>
              <a:sym typeface="Times"/>
            </a:endParaRPr>
          </a:p>
          <a:p>
            <a:pPr indent="-336550" lvl="0" marL="4572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VGG-16, developed by the Visual Geometry Group at the University of Oxford, is renowned for image analysis.</a:t>
            </a:r>
            <a:endParaRPr sz="1700">
              <a:solidFill>
                <a:schemeClr val="dk1"/>
              </a:solidFill>
              <a:latin typeface="Times"/>
              <a:ea typeface="Times"/>
              <a:cs typeface="Times"/>
              <a:sym typeface="Times"/>
            </a:endParaRPr>
          </a:p>
          <a:p>
            <a:pPr indent="-336550" lvl="0" marL="4572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The "16" in its name denotes the number of weight layers, making it deeper and capable of capturing intricate visual patterns.</a:t>
            </a:r>
            <a:endParaRPr sz="1700">
              <a:solidFill>
                <a:schemeClr val="dk1"/>
              </a:solidFill>
              <a:latin typeface="Times"/>
              <a:ea typeface="Times"/>
              <a:cs typeface="Times"/>
              <a:sym typeface="Times"/>
            </a:endParaRPr>
          </a:p>
          <a:p>
            <a:pPr indent="-336550" lvl="0" marL="4572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This architecture is employed to extract relevant features for the detection task related to visual content.</a:t>
            </a:r>
            <a:endParaRPr sz="1700">
              <a:solidFill>
                <a:schemeClr val="dk1"/>
              </a:solidFill>
              <a:latin typeface="Times"/>
              <a:ea typeface="Times"/>
              <a:cs typeface="Times"/>
              <a:sym typeface="Times"/>
            </a:endParaRPr>
          </a:p>
        </p:txBody>
      </p:sp>
      <p:pic>
        <p:nvPicPr>
          <p:cNvPr id="384" name="Google Shape;384;p49"/>
          <p:cNvPicPr preferRelativeResize="0"/>
          <p:nvPr/>
        </p:nvPicPr>
        <p:blipFill>
          <a:blip r:embed="rId4">
            <a:alphaModFix/>
          </a:blip>
          <a:stretch>
            <a:fillRect/>
          </a:stretch>
        </p:blipFill>
        <p:spPr>
          <a:xfrm>
            <a:off x="6658875" y="1940373"/>
            <a:ext cx="2289026" cy="2182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0"/>
          <p:cNvSpPr/>
          <p:nvPr/>
        </p:nvSpPr>
        <p:spPr>
          <a:xfrm>
            <a:off x="327850" y="400700"/>
            <a:ext cx="76860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txBox="1"/>
          <p:nvPr>
            <p:ph type="title"/>
          </p:nvPr>
        </p:nvSpPr>
        <p:spPr>
          <a:xfrm>
            <a:off x="311700" y="400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latin typeface="Times"/>
                <a:ea typeface="Times"/>
                <a:cs typeface="Times"/>
                <a:sym typeface="Times"/>
              </a:rPr>
              <a:t>Image Extraction: VGG- 16 Convolutional Neural Network (CNN)    </a:t>
            </a:r>
            <a:r>
              <a:rPr lang="en" sz="20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520">
              <a:latin typeface="Times"/>
              <a:ea typeface="Times"/>
              <a:cs typeface="Times"/>
              <a:sym typeface="Times"/>
            </a:endParaRPr>
          </a:p>
        </p:txBody>
      </p:sp>
      <p:pic>
        <p:nvPicPr>
          <p:cNvPr id="391" name="Google Shape;391;p50"/>
          <p:cNvPicPr preferRelativeResize="0"/>
          <p:nvPr/>
        </p:nvPicPr>
        <p:blipFill>
          <a:blip r:embed="rId4">
            <a:alphaModFix/>
          </a:blip>
          <a:stretch>
            <a:fillRect/>
          </a:stretch>
        </p:blipFill>
        <p:spPr>
          <a:xfrm>
            <a:off x="421913" y="1075300"/>
            <a:ext cx="7497863" cy="38653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p:nvPr/>
        </p:nvSpPr>
        <p:spPr>
          <a:xfrm>
            <a:off x="327850" y="400700"/>
            <a:ext cx="76860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txBox="1"/>
          <p:nvPr>
            <p:ph type="title"/>
          </p:nvPr>
        </p:nvSpPr>
        <p:spPr>
          <a:xfrm>
            <a:off x="311700" y="400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latin typeface="Times"/>
                <a:ea typeface="Times"/>
                <a:cs typeface="Times"/>
                <a:sym typeface="Times"/>
              </a:rPr>
              <a:t>Image Extraction: VGG- 16 Convolutional Neural Network (CNN)    </a:t>
            </a:r>
            <a:r>
              <a:rPr lang="en" sz="20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520">
              <a:latin typeface="Times"/>
              <a:ea typeface="Times"/>
              <a:cs typeface="Times"/>
              <a:sym typeface="Times"/>
            </a:endParaRPr>
          </a:p>
        </p:txBody>
      </p:sp>
      <p:sp>
        <p:nvSpPr>
          <p:cNvPr id="398" name="Google Shape;398;p51"/>
          <p:cNvSpPr txBox="1"/>
          <p:nvPr>
            <p:ph idx="1" type="body"/>
          </p:nvPr>
        </p:nvSpPr>
        <p:spPr>
          <a:xfrm>
            <a:off x="311700" y="1443875"/>
            <a:ext cx="8398500" cy="31752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36550" lvl="0" marL="457200" rtl="0" algn="l">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VGG-16 is considered effective for image analysis due to:</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b="1" lang="en" sz="1700">
                <a:solidFill>
                  <a:schemeClr val="dk1"/>
                </a:solidFill>
                <a:latin typeface="Times"/>
                <a:ea typeface="Times"/>
                <a:cs typeface="Times"/>
                <a:sym typeface="Times"/>
              </a:rPr>
              <a:t>Deep Architecture:</a:t>
            </a:r>
            <a:r>
              <a:rPr lang="en" sz="1700">
                <a:solidFill>
                  <a:schemeClr val="dk1"/>
                </a:solidFill>
                <a:latin typeface="Times"/>
                <a:ea typeface="Times"/>
                <a:cs typeface="Times"/>
                <a:sym typeface="Times"/>
              </a:rPr>
              <a:t> With 16 weight layers, VGG-16 is deeper than many earlier models, allowing it to capture intricate visual patterns more effectively.</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b="1" lang="en" sz="1700">
                <a:solidFill>
                  <a:schemeClr val="dk1"/>
                </a:solidFill>
                <a:latin typeface="Times"/>
                <a:ea typeface="Times"/>
                <a:cs typeface="Times"/>
                <a:sym typeface="Times"/>
              </a:rPr>
              <a:t>Simplicity:</a:t>
            </a:r>
            <a:r>
              <a:rPr lang="en" sz="1700">
                <a:solidFill>
                  <a:schemeClr val="dk1"/>
                </a:solidFill>
                <a:latin typeface="Times"/>
                <a:ea typeface="Times"/>
                <a:cs typeface="Times"/>
                <a:sym typeface="Times"/>
              </a:rPr>
              <a:t> VGG16 has a straightforward and simpler architecture with only 3x3 convolutional layers and max-pooling layers. This simplicity is advantageous in terms of implementation and interpretability over its alternatives.</a:t>
            </a:r>
            <a:endParaRPr b="1"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b="1" lang="en" sz="1700">
                <a:solidFill>
                  <a:schemeClr val="dk1"/>
                </a:solidFill>
                <a:latin typeface="Times"/>
                <a:ea typeface="Times"/>
                <a:cs typeface="Times"/>
                <a:sym typeface="Times"/>
              </a:rPr>
              <a:t>Versatility: </a:t>
            </a:r>
            <a:r>
              <a:rPr lang="en" sz="1700">
                <a:solidFill>
                  <a:schemeClr val="dk1"/>
                </a:solidFill>
                <a:latin typeface="Times"/>
                <a:ea typeface="Times"/>
                <a:cs typeface="Times"/>
                <a:sym typeface="Times"/>
              </a:rPr>
              <a:t>Its generic architecture makes it versatile for various computer vision tasks, including feature extraction for detection tasks.</a:t>
            </a:r>
            <a:endParaRPr sz="1700">
              <a:solidFill>
                <a:schemeClr val="dk1"/>
              </a:solidFill>
              <a:latin typeface="Times"/>
              <a:ea typeface="Times"/>
              <a:cs typeface="Times"/>
              <a:sym typeface="Times"/>
            </a:endParaRPr>
          </a:p>
          <a:p>
            <a:pPr indent="-336550" lvl="1" marL="914400" rtl="0" algn="l">
              <a:spcBef>
                <a:spcPts val="0"/>
              </a:spcBef>
              <a:spcAft>
                <a:spcPts val="0"/>
              </a:spcAft>
              <a:buClr>
                <a:schemeClr val="dk1"/>
              </a:buClr>
              <a:buSzPts val="1700"/>
              <a:buFont typeface="Times"/>
              <a:buChar char="○"/>
            </a:pPr>
            <a:r>
              <a:rPr b="1" lang="en" sz="1700">
                <a:solidFill>
                  <a:schemeClr val="dk1"/>
                </a:solidFill>
                <a:latin typeface="Times"/>
                <a:ea typeface="Times"/>
                <a:cs typeface="Times"/>
                <a:sym typeface="Times"/>
              </a:rPr>
              <a:t>Strong Performance: </a:t>
            </a:r>
            <a:r>
              <a:rPr lang="en" sz="1700">
                <a:solidFill>
                  <a:schemeClr val="dk1"/>
                </a:solidFill>
                <a:latin typeface="Times"/>
                <a:ea typeface="Times"/>
                <a:cs typeface="Times"/>
                <a:sym typeface="Times"/>
              </a:rPr>
              <a:t>VGG-16 has demonstrated strong performance in image classification and feature extraction tasks, contributing to its widespread adoption in the computer vision community.</a:t>
            </a:r>
            <a:endParaRPr sz="1700">
              <a:solidFill>
                <a:schemeClr val="dk1"/>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a:off x="-79750" y="-39875"/>
            <a:ext cx="4306200" cy="5356200"/>
          </a:xfrm>
          <a:prstGeom prst="rect">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title"/>
          </p:nvPr>
        </p:nvSpPr>
        <p:spPr>
          <a:xfrm>
            <a:off x="312350" y="2351875"/>
            <a:ext cx="352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latin typeface="Times"/>
                <a:ea typeface="Times"/>
                <a:cs typeface="Times"/>
                <a:sym typeface="Times"/>
              </a:rPr>
              <a:t>Table of Contents</a:t>
            </a:r>
            <a:endParaRPr sz="3120">
              <a:latin typeface="Times"/>
              <a:ea typeface="Times"/>
              <a:cs typeface="Times"/>
              <a:sym typeface="Times"/>
            </a:endParaRPr>
          </a:p>
        </p:txBody>
      </p:sp>
      <p:sp>
        <p:nvSpPr>
          <p:cNvPr id="74" name="Google Shape;74;p16"/>
          <p:cNvSpPr txBox="1"/>
          <p:nvPr>
            <p:ph idx="1" type="body"/>
          </p:nvPr>
        </p:nvSpPr>
        <p:spPr>
          <a:xfrm>
            <a:off x="4771350" y="345225"/>
            <a:ext cx="3948600" cy="47451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What is a meme?</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What</a:t>
            </a:r>
            <a:r>
              <a:rPr lang="en">
                <a:solidFill>
                  <a:schemeClr val="dk1"/>
                </a:solidFill>
                <a:latin typeface="Times"/>
                <a:ea typeface="Times"/>
                <a:cs typeface="Times"/>
                <a:sym typeface="Times"/>
              </a:rPr>
              <a:t> is cyberbullying?</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Cyberbullying through memes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Scope of the Project</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Literature Review</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Understanding Datasets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Block </a:t>
            </a:r>
            <a:r>
              <a:rPr lang="en">
                <a:solidFill>
                  <a:schemeClr val="dk1"/>
                </a:solidFill>
                <a:latin typeface="Times"/>
                <a:ea typeface="Times"/>
                <a:cs typeface="Times"/>
                <a:sym typeface="Times"/>
              </a:rPr>
              <a:t>Diagram of the System</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Software Requirement Specifications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Understanding OCR</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Implementation of BERT</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When OCR is not enough</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VCG and ReLU</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Advantages of the model</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Limitations of the model</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Results and Conclusion </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References</a:t>
            </a:r>
            <a:endParaRPr>
              <a:solidFill>
                <a:schemeClr val="dk1"/>
              </a:solidFill>
              <a:latin typeface="Times"/>
              <a:ea typeface="Times"/>
              <a:cs typeface="Times"/>
              <a:sym typeface="Time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p:nvPr/>
        </p:nvSpPr>
        <p:spPr>
          <a:xfrm>
            <a:off x="327850" y="400700"/>
            <a:ext cx="76860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txBox="1"/>
          <p:nvPr>
            <p:ph type="title"/>
          </p:nvPr>
        </p:nvSpPr>
        <p:spPr>
          <a:xfrm>
            <a:off x="311700" y="4007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latin typeface="Times"/>
                <a:ea typeface="Times"/>
                <a:cs typeface="Times"/>
                <a:sym typeface="Times"/>
              </a:rPr>
              <a:t>Image Extraction: VGG- 16 Convolutional Neural Network (CNN)    </a:t>
            </a:r>
            <a:r>
              <a:rPr lang="en" sz="20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520">
              <a:latin typeface="Times"/>
              <a:ea typeface="Times"/>
              <a:cs typeface="Times"/>
              <a:sym typeface="Times"/>
            </a:endParaRPr>
          </a:p>
        </p:txBody>
      </p:sp>
      <p:sp>
        <p:nvSpPr>
          <p:cNvPr id="405" name="Google Shape;405;p52"/>
          <p:cNvSpPr txBox="1"/>
          <p:nvPr>
            <p:ph idx="1" type="body"/>
          </p:nvPr>
        </p:nvSpPr>
        <p:spPr>
          <a:xfrm>
            <a:off x="311700" y="1443875"/>
            <a:ext cx="8398500" cy="31752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t/>
            </a:r>
            <a:endParaRPr sz="1700">
              <a:solidFill>
                <a:schemeClr val="dk1"/>
              </a:solidFill>
              <a:latin typeface="Times"/>
              <a:ea typeface="Times"/>
              <a:cs typeface="Times"/>
              <a:sym typeface="Times"/>
            </a:endParaRPr>
          </a:p>
          <a:p>
            <a:pPr indent="-336550" lvl="0" marL="457200" rtl="0" algn="l">
              <a:spcBef>
                <a:spcPts val="1200"/>
              </a:spcBef>
              <a:spcAft>
                <a:spcPts val="0"/>
              </a:spcAft>
              <a:buClr>
                <a:schemeClr val="dk1"/>
              </a:buClr>
              <a:buSzPts val="1700"/>
              <a:buFont typeface="Times"/>
              <a:buChar char="●"/>
            </a:pPr>
            <a:r>
              <a:rPr b="1" lang="en" sz="1700">
                <a:solidFill>
                  <a:schemeClr val="dk1"/>
                </a:solidFill>
                <a:latin typeface="Times"/>
                <a:ea typeface="Times"/>
                <a:cs typeface="Times"/>
                <a:sym typeface="Times"/>
              </a:rPr>
              <a:t>Transfer Learning</a:t>
            </a:r>
            <a:r>
              <a:rPr lang="en" sz="1700">
                <a:solidFill>
                  <a:schemeClr val="dk1"/>
                </a:solidFill>
                <a:latin typeface="Times"/>
                <a:ea typeface="Times"/>
                <a:cs typeface="Times"/>
                <a:sym typeface="Times"/>
              </a:rPr>
              <a:t>: VGG16 has been pre-trained on large datasets like ImageNet. We can leverage the pre-trained weights to extract meaningful features from memes, even when we have a limited dataset for your specific task.</a:t>
            </a:r>
            <a:endParaRPr sz="1700">
              <a:solidFill>
                <a:schemeClr val="dk1"/>
              </a:solidFill>
              <a:latin typeface="Times"/>
              <a:ea typeface="Times"/>
              <a:cs typeface="Times"/>
              <a:sym typeface="Times"/>
            </a:endParaRPr>
          </a:p>
          <a:p>
            <a:pPr indent="-336550" lvl="0" marL="457200" rtl="0" algn="l">
              <a:spcBef>
                <a:spcPts val="0"/>
              </a:spcBef>
              <a:spcAft>
                <a:spcPts val="0"/>
              </a:spcAft>
              <a:buClr>
                <a:schemeClr val="dk1"/>
              </a:buClr>
              <a:buSzPts val="1700"/>
              <a:buFont typeface="Times"/>
              <a:buChar char="●"/>
            </a:pPr>
            <a:r>
              <a:rPr b="1" lang="en" sz="1700">
                <a:solidFill>
                  <a:schemeClr val="dk1"/>
                </a:solidFill>
                <a:latin typeface="Times"/>
                <a:ea typeface="Times"/>
                <a:cs typeface="Times"/>
                <a:sym typeface="Times"/>
              </a:rPr>
              <a:t>Suitability for Moderate-sized Datasets</a:t>
            </a:r>
            <a:r>
              <a:rPr lang="en" sz="1700">
                <a:solidFill>
                  <a:schemeClr val="dk1"/>
                </a:solidFill>
                <a:latin typeface="Times"/>
                <a:ea typeface="Times"/>
                <a:cs typeface="Times"/>
                <a:sym typeface="Times"/>
              </a:rPr>
              <a:t>: VGG16 can perform well with moderate-sized datasets, which is often the case in specific domains or projects where collecting a massive amount of labeled data may be challenging while while Resnet is a more complex and powerful model used for large and complex datasets and requires more computationally intense resources</a:t>
            </a:r>
            <a:endParaRPr sz="1700">
              <a:solidFill>
                <a:schemeClr val="dk1"/>
              </a:solidFill>
              <a:latin typeface="Times"/>
              <a:ea typeface="Times"/>
              <a:cs typeface="Times"/>
              <a:sym typeface="Time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p:nvPr/>
        </p:nvSpPr>
        <p:spPr>
          <a:xfrm>
            <a:off x="284125" y="458975"/>
            <a:ext cx="58503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Training of VGG-16 and Feature Extraction      </a:t>
            </a: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a:latin typeface="Times"/>
              <a:ea typeface="Times"/>
              <a:cs typeface="Times"/>
              <a:sym typeface="Times"/>
            </a:endParaRPr>
          </a:p>
        </p:txBody>
      </p:sp>
      <p:sp>
        <p:nvSpPr>
          <p:cNvPr id="412" name="Google Shape;412;p53"/>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 algorithm employs a pretrained version of the VGG-16 CNN on the ImageNet dataset.</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ImageNet is a large dataset with millions of labeled images across thousands of classes.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Pretraining on ImageNet enables the VGG-16 model to learn diverse visual features transferable to various image-related tasks.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Features are extracted from the last hidden layer before the output layer.</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These dimensions represent abstract and high-level features, ranging from basic edges and textures to more complex structures like shapes, objects, and patterns.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ImageNet dataset: https://www.kaggle.com/competitions/imagenet-object-localization-challenge/data</a:t>
            </a:r>
            <a:endParaRPr>
              <a:solidFill>
                <a:schemeClr val="dk1"/>
              </a:solidFill>
              <a:latin typeface="Times"/>
              <a:ea typeface="Times"/>
              <a:cs typeface="Times"/>
              <a:sym typeface="Time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p:nvPr/>
        </p:nvSpPr>
        <p:spPr>
          <a:xfrm>
            <a:off x="320550" y="495400"/>
            <a:ext cx="5078100" cy="4881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Combining Text and Image Modalities  </a:t>
            </a:r>
            <a:r>
              <a:rPr lang="en" sz="2200">
                <a:latin typeface="Times"/>
                <a:ea typeface="Times"/>
                <a:cs typeface="Times"/>
                <a:sym typeface="Times"/>
              </a:rPr>
              <a:t>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419" name="Google Shape;419;p54"/>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Harmful content can manifest through text, images, or their combination.</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Merging text and image analyses provides a comprehensive view of potential cyberbullying cues.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Encoded text features from BERT and image features from VGG-16 are concatenated into a single feature vector.</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This vector forms a combined representation of the meme, capturing both linguistic nuances and visual patterns.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Concatenation fuses feature spaces into a unified, higher-dimensional representation, facilitating the capture of complex interactions between textual and visual content.</a:t>
            </a:r>
            <a:endParaRPr>
              <a:solidFill>
                <a:schemeClr val="dk1"/>
              </a:solidFill>
              <a:latin typeface="Times"/>
              <a:ea typeface="Times"/>
              <a:cs typeface="Times"/>
              <a:sym typeface="Time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p:nvPr/>
        </p:nvSpPr>
        <p:spPr>
          <a:xfrm>
            <a:off x="262275" y="480825"/>
            <a:ext cx="3693600" cy="5370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Multimodal Feature Vector   </a:t>
            </a:r>
            <a:r>
              <a:rPr lang="en" sz="2255"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3355">
              <a:latin typeface="Times"/>
              <a:ea typeface="Times"/>
              <a:cs typeface="Times"/>
              <a:sym typeface="Times"/>
            </a:endParaRPr>
          </a:p>
        </p:txBody>
      </p:sp>
      <p:sp>
        <p:nvSpPr>
          <p:cNvPr id="426" name="Google Shape;426;p55"/>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Concatenated feature vector combines text (BERT) and image (VGG-16) encodings.</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Text encoding has 768 dimensions; image encoding has 4096 dimensions.</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Multimodal feature vector is 4,864 dimensions (768 + 4096).</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Fusion enables algorithm to identify alignment or contradiction between text and visual elements.</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This deepens understanding of meme context, crucial for detecting potentially harmful content that might be obscured by focusing on only one modality.</a:t>
            </a:r>
            <a:endParaRPr sz="2000">
              <a:solidFill>
                <a:schemeClr val="dk1"/>
              </a:solidFill>
              <a:latin typeface="Times"/>
              <a:ea typeface="Times"/>
              <a:cs typeface="Times"/>
              <a:sym typeface="Time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p:nvPr/>
        </p:nvSpPr>
        <p:spPr>
          <a:xfrm>
            <a:off x="262275" y="473550"/>
            <a:ext cx="41526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Multi Layer Perceptron (MLP)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433" name="Google Shape;433;p56"/>
          <p:cNvSpPr txBox="1"/>
          <p:nvPr>
            <p:ph idx="1" type="body"/>
          </p:nvPr>
        </p:nvSpPr>
        <p:spPr>
          <a:xfrm>
            <a:off x="311700" y="1473050"/>
            <a:ext cx="8520600" cy="32187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MLP architecture comprises two hidden layers with 100 neurons each.</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Architecture choice balances complexity and computational efficiency.</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More complex architectures may improve accuracy but pose risks like overfitting and increased computational demands.</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Hate speech detection is the final stage, predicting cyberbullying likelihood in memes.</a:t>
            </a:r>
            <a:endParaRPr sz="2200">
              <a:solidFill>
                <a:schemeClr val="dk1"/>
              </a:solidFill>
              <a:latin typeface="Times"/>
              <a:ea typeface="Times"/>
              <a:cs typeface="Times"/>
              <a:sym typeface="Time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7"/>
          <p:cNvSpPr/>
          <p:nvPr/>
        </p:nvSpPr>
        <p:spPr>
          <a:xfrm>
            <a:off x="2936025" y="160275"/>
            <a:ext cx="3111000" cy="4881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txBox="1"/>
          <p:nvPr/>
        </p:nvSpPr>
        <p:spPr>
          <a:xfrm>
            <a:off x="2804875" y="116575"/>
            <a:ext cx="3475200" cy="4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chemeClr val="dk1"/>
                </a:solidFill>
                <a:latin typeface="Times"/>
                <a:ea typeface="Times"/>
                <a:cs typeface="Times"/>
                <a:sym typeface="Times"/>
              </a:rPr>
              <a:t>Multi Layer Perceptron</a:t>
            </a:r>
            <a:endParaRPr sz="2300">
              <a:solidFill>
                <a:schemeClr val="dk1"/>
              </a:solidFill>
              <a:latin typeface="Times"/>
              <a:ea typeface="Times"/>
              <a:cs typeface="Times"/>
              <a:sym typeface="Times"/>
            </a:endParaRPr>
          </a:p>
        </p:txBody>
      </p:sp>
      <p:sp>
        <p:nvSpPr>
          <p:cNvPr id="440" name="Google Shape;440;p57"/>
          <p:cNvSpPr txBox="1"/>
          <p:nvPr/>
        </p:nvSpPr>
        <p:spPr>
          <a:xfrm>
            <a:off x="1578500" y="5052100"/>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1" name="Google Shape;441;p57"/>
          <p:cNvSpPr txBox="1"/>
          <p:nvPr/>
        </p:nvSpPr>
        <p:spPr>
          <a:xfrm>
            <a:off x="159600" y="4199225"/>
            <a:ext cx="13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42" name="Google Shape;442;p57"/>
          <p:cNvSpPr txBox="1"/>
          <p:nvPr/>
        </p:nvSpPr>
        <p:spPr>
          <a:xfrm>
            <a:off x="1603300" y="4730600"/>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Reference</a:t>
            </a:r>
            <a:endParaRPr>
              <a:solidFill>
                <a:srgbClr val="00FFFF"/>
              </a:solidFill>
            </a:endParaRPr>
          </a:p>
        </p:txBody>
      </p:sp>
      <p:pic>
        <p:nvPicPr>
          <p:cNvPr id="443" name="Google Shape;443;p57"/>
          <p:cNvPicPr preferRelativeResize="0"/>
          <p:nvPr/>
        </p:nvPicPr>
        <p:blipFill>
          <a:blip r:embed="rId4">
            <a:alphaModFix/>
          </a:blip>
          <a:stretch>
            <a:fillRect/>
          </a:stretch>
        </p:blipFill>
        <p:spPr>
          <a:xfrm>
            <a:off x="913650" y="905313"/>
            <a:ext cx="7316700" cy="34517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8"/>
          <p:cNvSpPr/>
          <p:nvPr/>
        </p:nvSpPr>
        <p:spPr>
          <a:xfrm>
            <a:off x="247700" y="466275"/>
            <a:ext cx="2608200" cy="55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ReLU and Output        </a:t>
            </a:r>
            <a:r>
              <a:rPr lang="en" sz="2200">
                <a:latin typeface="Times"/>
                <a:ea typeface="Times"/>
                <a:cs typeface="Times"/>
                <a:sym typeface="Times"/>
              </a:rPr>
              <a:t> </a:t>
            </a:r>
            <a:r>
              <a:rPr lang="en" sz="22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sz="2200">
              <a:latin typeface="Times"/>
              <a:ea typeface="Times"/>
              <a:cs typeface="Times"/>
              <a:sym typeface="Times"/>
            </a:endParaRPr>
          </a:p>
        </p:txBody>
      </p:sp>
      <p:sp>
        <p:nvSpPr>
          <p:cNvPr id="450" name="Google Shape;450;p58"/>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 Rectified Linear Unit (ReLU) is a popular activation function that introduces non-linearity into the neural network. ReLU activation sets all negative input values to zero and retains positive values. This activation function has been shown to be effective in mitigating the vanishing gradient problem and speeding up convergence during training.</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 final output of the MLP is a single neuron. This neuron produces a prediction score that reflects the likelihood of cyberbullying content being present within the meme. The higher the output score, the higher the probability of the meme containing harmful content. The score can be interpreted as a measure of confidence in the algorithm's prediction.</a:t>
            </a:r>
            <a:endParaRPr>
              <a:solidFill>
                <a:schemeClr val="dk1"/>
              </a:solidFill>
              <a:latin typeface="Times"/>
              <a:ea typeface="Times"/>
              <a:cs typeface="Times"/>
              <a:sym typeface="Time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9"/>
          <p:cNvSpPr/>
          <p:nvPr/>
        </p:nvSpPr>
        <p:spPr>
          <a:xfrm>
            <a:off x="265825" y="412000"/>
            <a:ext cx="3867600" cy="6114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this Model</a:t>
            </a:r>
            <a:endParaRPr/>
          </a:p>
        </p:txBody>
      </p:sp>
      <p:sp>
        <p:nvSpPr>
          <p:cNvPr id="457" name="Google Shape;457;p59"/>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Using pre-trained models such as BERT which will increase accuracy.</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Added image context to better identify the context of memes with images and text and better deduction as a result.</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Using images from both hateful and non-hateful meme datasets to better identify the memes.</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Using the latest technology such as VGG-16 and Bert.</a:t>
            </a:r>
            <a:endParaRPr sz="2200">
              <a:solidFill>
                <a:schemeClr val="dk1"/>
              </a:solidFill>
              <a:latin typeface="Times"/>
              <a:ea typeface="Times"/>
              <a:cs typeface="Times"/>
              <a:sym typeface="Times"/>
            </a:endParaRPr>
          </a:p>
          <a:p>
            <a:pPr indent="-368300" lvl="0" marL="457200" rtl="0" algn="l">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Using Tesseract 4.0.0 OCR Tool to efficiently and accurately perform OCR on the memes.</a:t>
            </a:r>
            <a:endParaRPr sz="2200">
              <a:solidFill>
                <a:schemeClr val="dk1"/>
              </a:solidFill>
              <a:latin typeface="Times"/>
              <a:ea typeface="Times"/>
              <a:cs typeface="Times"/>
              <a:sym typeface="Times"/>
            </a:endParaRPr>
          </a:p>
        </p:txBody>
      </p:sp>
      <p:sp>
        <p:nvSpPr>
          <p:cNvPr id="458" name="Google Shape;458;p59"/>
          <p:cNvSpPr txBox="1"/>
          <p:nvPr/>
        </p:nvSpPr>
        <p:spPr>
          <a:xfrm>
            <a:off x="3770125" y="27339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a:p>
        </p:txBody>
      </p:sp>
      <p:sp>
        <p:nvSpPr>
          <p:cNvPr id="459" name="Google Shape;459;p59"/>
          <p:cNvSpPr txBox="1"/>
          <p:nvPr/>
        </p:nvSpPr>
        <p:spPr>
          <a:xfrm>
            <a:off x="3171250" y="38977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5"/>
                </a:solidFill>
                <a:latin typeface="Times"/>
                <a:ea typeface="Times"/>
                <a:cs typeface="Times"/>
                <a:sym typeface="Times"/>
                <a:hlinkClick action="ppaction://hlinksldjump" r:id="rId4">
                  <a:extLst>
                    <a:ext uri="{A12FA001-AC4F-418D-AE19-62706E023703}">
                      <ahyp:hlinkClr val="tx"/>
                    </a:ext>
                  </a:extLst>
                </a:hlinkClick>
              </a:rPr>
              <a:t>[6]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p:nvPr/>
        </p:nvSpPr>
        <p:spPr>
          <a:xfrm>
            <a:off x="291425" y="480825"/>
            <a:ext cx="3416700" cy="5370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Limitations of the Model</a:t>
            </a:r>
            <a:endParaRPr>
              <a:latin typeface="Times"/>
              <a:ea typeface="Times"/>
              <a:cs typeface="Times"/>
              <a:sym typeface="Times"/>
            </a:endParaRPr>
          </a:p>
        </p:txBody>
      </p:sp>
      <p:sp>
        <p:nvSpPr>
          <p:cNvPr id="466" name="Google Shape;466;p60"/>
          <p:cNvSpPr txBox="1"/>
          <p:nvPr>
            <p:ph idx="1" type="body"/>
          </p:nvPr>
        </p:nvSpPr>
        <p:spPr>
          <a:xfrm>
            <a:off x="311700" y="1152475"/>
            <a:ext cx="85206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 performance of the algorithm heavily relies on the quality, diversity, and size of the training dataset. If the training data doesn't encompass a wide range of meme variations and hate speech examples, the algorithm might struggle to generalize effectively to real-world scenarios.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Although BERT is powerful, it might still struggle with fully grasping sarcasm, irony, and cultural references within memes. These nuances are challenging even for humans to detect, and the model might misinterpret them, leading to false positives or negatives.</a:t>
            </a:r>
            <a:endParaRPr>
              <a:solidFill>
                <a:schemeClr val="dk1"/>
              </a:solidFill>
              <a:latin typeface="Times"/>
              <a:ea typeface="Times"/>
              <a:cs typeface="Times"/>
              <a:sym typeface="Times"/>
            </a:endParaRPr>
          </a:p>
          <a:p>
            <a:pPr indent="-342900" lvl="0" marL="457200" rtl="0" algn="l">
              <a:spcBef>
                <a:spcPts val="0"/>
              </a:spcBef>
              <a:spcAft>
                <a:spcPts val="0"/>
              </a:spcAft>
              <a:buClr>
                <a:schemeClr val="dk1"/>
              </a:buClr>
              <a:buSzPts val="1800"/>
              <a:buFont typeface="Times"/>
              <a:buChar char="●"/>
            </a:pPr>
            <a:r>
              <a:rPr lang="en">
                <a:solidFill>
                  <a:schemeClr val="dk1"/>
                </a:solidFill>
                <a:latin typeface="Times"/>
                <a:ea typeface="Times"/>
                <a:cs typeface="Times"/>
                <a:sym typeface="Times"/>
              </a:rPr>
              <a:t>The effectiveness of OCR and image processing steps depends on the quality of preprocessing. Poor image resolution, complex meme layouts, and text overlays could hinder text extraction and image feature extraction, impacting the final results.</a:t>
            </a:r>
            <a:endParaRPr>
              <a:solidFill>
                <a:schemeClr val="dk1"/>
              </a:solidFill>
              <a:latin typeface="Times"/>
              <a:ea typeface="Times"/>
              <a:cs typeface="Times"/>
              <a:sym typeface="Times"/>
            </a:endParaRPr>
          </a:p>
        </p:txBody>
      </p:sp>
      <p:sp>
        <p:nvSpPr>
          <p:cNvPr id="467" name="Google Shape;467;p60"/>
          <p:cNvSpPr txBox="1"/>
          <p:nvPr/>
        </p:nvSpPr>
        <p:spPr>
          <a:xfrm>
            <a:off x="3849850" y="5081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p:nvPr/>
        </p:nvSpPr>
        <p:spPr>
          <a:xfrm>
            <a:off x="327850" y="466275"/>
            <a:ext cx="3344100" cy="517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Limitations of the Model</a:t>
            </a:r>
            <a:endParaRPr>
              <a:latin typeface="Times"/>
              <a:ea typeface="Times"/>
              <a:cs typeface="Times"/>
              <a:sym typeface="Times"/>
            </a:endParaRPr>
          </a:p>
        </p:txBody>
      </p:sp>
      <p:sp>
        <p:nvSpPr>
          <p:cNvPr id="474" name="Google Shape;474;p61"/>
          <p:cNvSpPr txBox="1"/>
          <p:nvPr>
            <p:ph idx="1" type="body"/>
          </p:nvPr>
        </p:nvSpPr>
        <p:spPr>
          <a:xfrm>
            <a:off x="547400" y="1224900"/>
            <a:ext cx="7848000" cy="35067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Processing large volumes of memes in real-time or near-real-time might be resource-intensive. </a:t>
            </a:r>
            <a:endParaRPr sz="1900">
              <a:solidFill>
                <a:schemeClr val="dk1"/>
              </a:solidFill>
              <a:latin typeface="Times"/>
              <a:ea typeface="Times"/>
              <a:cs typeface="Times"/>
              <a:sym typeface="Times"/>
            </a:endParaRPr>
          </a:p>
          <a:p>
            <a:pPr indent="-349250" lvl="0" marL="457200" rtl="0" algn="l">
              <a:lnSpc>
                <a:spcPct val="95000"/>
              </a:lnSpc>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The algorithm might struggle with memes that are heavily context-dependent. Without broader context, a meme might appear offensive when it's actually part of a larger conversation that renders it harmless.</a:t>
            </a:r>
            <a:endParaRPr sz="1900">
              <a:solidFill>
                <a:schemeClr val="dk1"/>
              </a:solidFill>
              <a:latin typeface="Times"/>
              <a:ea typeface="Times"/>
              <a:cs typeface="Times"/>
              <a:sym typeface="Times"/>
            </a:endParaRPr>
          </a:p>
          <a:p>
            <a:pPr indent="-349250" lvl="0" marL="457200" rtl="0" algn="l">
              <a:lnSpc>
                <a:spcPct val="95000"/>
              </a:lnSpc>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The online landscape and language usage evolve over time. Regular updates to the algorithm, training data, and model fine-tuning are necessary to maintain its accuracy and effectiveness.</a:t>
            </a:r>
            <a:endParaRPr sz="1900">
              <a:solidFill>
                <a:schemeClr val="dk1"/>
              </a:solidFill>
              <a:latin typeface="Times"/>
              <a:ea typeface="Times"/>
              <a:cs typeface="Times"/>
              <a:sym typeface="Times"/>
            </a:endParaRPr>
          </a:p>
          <a:p>
            <a:pPr indent="-349250" lvl="0" marL="457200" rtl="0" algn="l">
              <a:lnSpc>
                <a:spcPct val="95000"/>
              </a:lnSpc>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Users might perceive false positives or negatives as inaccuracies in the algorithm's judgment. Gathering user feedback and continuously improving the model based on real-world experiences is essential.</a:t>
            </a:r>
            <a:endParaRPr sz="1900">
              <a:solidFill>
                <a:schemeClr val="dk1"/>
              </a:solidFill>
              <a:latin typeface="Times"/>
              <a:ea typeface="Times"/>
              <a:cs typeface="Times"/>
              <a:sym typeface="Times"/>
            </a:endParaRPr>
          </a:p>
        </p:txBody>
      </p:sp>
      <p:sp>
        <p:nvSpPr>
          <p:cNvPr id="475" name="Google Shape;475;p61"/>
          <p:cNvSpPr txBox="1"/>
          <p:nvPr/>
        </p:nvSpPr>
        <p:spPr>
          <a:xfrm>
            <a:off x="3942900" y="5713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[6</a:t>
            </a:r>
            <a:r>
              <a:rPr lang="en" sz="1700" u="sng">
                <a:solidFill>
                  <a:schemeClr val="accent5"/>
                </a:solidFill>
                <a:latin typeface="Times"/>
                <a:ea typeface="Times"/>
                <a:cs typeface="Times"/>
                <a:sym typeface="Times"/>
                <a:hlinkClick action="ppaction://hlinksldjump" r:id="rId4">
                  <a:extLst>
                    <a:ext uri="{A12FA001-AC4F-418D-AE19-62706E023703}">
                      <ahyp:hlinkClr val="tx"/>
                    </a:ext>
                  </a:extLst>
                </a:hlinkClick>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p:nvPr/>
        </p:nvSpPr>
        <p:spPr>
          <a:xfrm>
            <a:off x="451900" y="271925"/>
            <a:ext cx="3163200" cy="903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type="title"/>
          </p:nvPr>
        </p:nvSpPr>
        <p:spPr>
          <a:xfrm>
            <a:off x="544900" y="437525"/>
            <a:ext cx="684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latin typeface="Times"/>
                <a:ea typeface="Times"/>
                <a:cs typeface="Times"/>
                <a:sym typeface="Times"/>
              </a:rPr>
              <a:t>What is a meme?     </a:t>
            </a:r>
            <a:r>
              <a:rPr lang="en" sz="2120" u="sng">
                <a:solidFill>
                  <a:schemeClr val="hlink"/>
                </a:solidFill>
                <a:latin typeface="Times"/>
                <a:ea typeface="Times"/>
                <a:cs typeface="Times"/>
                <a:sym typeface="Times"/>
                <a:hlinkClick action="ppaction://hlinksldjump" r:id="rId3"/>
              </a:rPr>
              <a:t>[11]</a:t>
            </a:r>
            <a:endParaRPr sz="2120">
              <a:latin typeface="Times"/>
              <a:ea typeface="Times"/>
              <a:cs typeface="Times"/>
              <a:sym typeface="Times"/>
            </a:endParaRPr>
          </a:p>
        </p:txBody>
      </p:sp>
      <p:sp>
        <p:nvSpPr>
          <p:cNvPr id="81" name="Google Shape;81;p17"/>
          <p:cNvSpPr txBox="1"/>
          <p:nvPr>
            <p:ph idx="1" type="body"/>
          </p:nvPr>
        </p:nvSpPr>
        <p:spPr>
          <a:xfrm>
            <a:off x="451900" y="1368950"/>
            <a:ext cx="6286500" cy="327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0677" lvl="0" marL="457200" rtl="0" algn="l">
              <a:lnSpc>
                <a:spcPct val="105000"/>
              </a:lnSpc>
              <a:spcBef>
                <a:spcPts val="0"/>
              </a:spcBef>
              <a:spcAft>
                <a:spcPts val="0"/>
              </a:spcAft>
              <a:buClr>
                <a:schemeClr val="dk1"/>
              </a:buClr>
              <a:buSzPts val="1765"/>
              <a:buFont typeface="Times"/>
              <a:buChar char="●"/>
            </a:pPr>
            <a:r>
              <a:rPr lang="en" sz="1765">
                <a:solidFill>
                  <a:schemeClr val="dk1"/>
                </a:solidFill>
                <a:latin typeface="Times"/>
                <a:ea typeface="Times"/>
                <a:cs typeface="Times"/>
                <a:sym typeface="Times"/>
              </a:rPr>
              <a:t>"Memes" are rapid, humorous, or satirical cultural artifacts in the digital realm.</a:t>
            </a:r>
            <a:endParaRPr sz="1765">
              <a:solidFill>
                <a:schemeClr val="dk1"/>
              </a:solidFill>
              <a:latin typeface="Times"/>
              <a:ea typeface="Times"/>
              <a:cs typeface="Times"/>
              <a:sym typeface="Times"/>
            </a:endParaRPr>
          </a:p>
          <a:p>
            <a:pPr indent="-340677" lvl="0" marL="457200" rtl="0" algn="l">
              <a:lnSpc>
                <a:spcPct val="105000"/>
              </a:lnSpc>
              <a:spcBef>
                <a:spcPts val="0"/>
              </a:spcBef>
              <a:spcAft>
                <a:spcPts val="0"/>
              </a:spcAft>
              <a:buClr>
                <a:schemeClr val="dk1"/>
              </a:buClr>
              <a:buSzPts val="1765"/>
              <a:buFont typeface="Times"/>
              <a:buChar char="●"/>
            </a:pPr>
            <a:r>
              <a:rPr lang="en" sz="1765">
                <a:solidFill>
                  <a:schemeClr val="dk1"/>
                </a:solidFill>
                <a:latin typeface="Times"/>
                <a:ea typeface="Times"/>
                <a:cs typeface="Times"/>
                <a:sym typeface="Times"/>
              </a:rPr>
              <a:t>They come in various formats: images, videos, and textual constructs, adaptable and contextually reconfigurable.</a:t>
            </a:r>
            <a:endParaRPr sz="1765">
              <a:solidFill>
                <a:schemeClr val="dk1"/>
              </a:solidFill>
              <a:latin typeface="Times"/>
              <a:ea typeface="Times"/>
              <a:cs typeface="Times"/>
              <a:sym typeface="Times"/>
            </a:endParaRPr>
          </a:p>
          <a:p>
            <a:pPr indent="-340677" lvl="0" marL="457200" rtl="0" algn="l">
              <a:lnSpc>
                <a:spcPct val="105000"/>
              </a:lnSpc>
              <a:spcBef>
                <a:spcPts val="0"/>
              </a:spcBef>
              <a:spcAft>
                <a:spcPts val="0"/>
              </a:spcAft>
              <a:buClr>
                <a:schemeClr val="dk1"/>
              </a:buClr>
              <a:buSzPts val="1765"/>
              <a:buFont typeface="Times"/>
              <a:buChar char="●"/>
            </a:pPr>
            <a:r>
              <a:rPr lang="en" sz="1765">
                <a:solidFill>
                  <a:schemeClr val="dk1"/>
                </a:solidFill>
                <a:latin typeface="Times"/>
                <a:ea typeface="Times"/>
                <a:cs typeface="Times"/>
                <a:sym typeface="Times"/>
              </a:rPr>
              <a:t>Internet memes cover diverse subjects, from socio-political commentary to popular culture references.</a:t>
            </a:r>
            <a:endParaRPr sz="1765">
              <a:solidFill>
                <a:schemeClr val="dk1"/>
              </a:solidFill>
              <a:latin typeface="Times"/>
              <a:ea typeface="Times"/>
              <a:cs typeface="Times"/>
              <a:sym typeface="Times"/>
            </a:endParaRPr>
          </a:p>
          <a:p>
            <a:pPr indent="-340677" lvl="0" marL="457200" rtl="0" algn="l">
              <a:lnSpc>
                <a:spcPct val="105000"/>
              </a:lnSpc>
              <a:spcBef>
                <a:spcPts val="0"/>
              </a:spcBef>
              <a:spcAft>
                <a:spcPts val="0"/>
              </a:spcAft>
              <a:buClr>
                <a:schemeClr val="dk1"/>
              </a:buClr>
              <a:buSzPts val="1765"/>
              <a:buFont typeface="Times"/>
              <a:buChar char="●"/>
            </a:pPr>
            <a:r>
              <a:rPr lang="en" sz="1765">
                <a:solidFill>
                  <a:schemeClr val="dk1"/>
                </a:solidFill>
                <a:latin typeface="Times"/>
                <a:ea typeface="Times"/>
                <a:cs typeface="Times"/>
                <a:sym typeface="Times"/>
              </a:rPr>
              <a:t>They serve as a medium for internet users to engage with and comment on contemporary society.</a:t>
            </a:r>
            <a:endParaRPr sz="1765">
              <a:solidFill>
                <a:schemeClr val="dk1"/>
              </a:solidFill>
              <a:latin typeface="Times"/>
              <a:ea typeface="Times"/>
              <a:cs typeface="Times"/>
              <a:sym typeface="Times"/>
            </a:endParaRPr>
          </a:p>
          <a:p>
            <a:pPr indent="-340677" lvl="0" marL="457200" rtl="0" algn="l">
              <a:lnSpc>
                <a:spcPct val="105000"/>
              </a:lnSpc>
              <a:spcBef>
                <a:spcPts val="0"/>
              </a:spcBef>
              <a:spcAft>
                <a:spcPts val="0"/>
              </a:spcAft>
              <a:buClr>
                <a:schemeClr val="dk1"/>
              </a:buClr>
              <a:buSzPts val="1765"/>
              <a:buFont typeface="Times"/>
              <a:buChar char="●"/>
            </a:pPr>
            <a:r>
              <a:rPr lang="en" sz="1765">
                <a:solidFill>
                  <a:schemeClr val="dk1"/>
                </a:solidFill>
                <a:latin typeface="Times"/>
                <a:ea typeface="Times"/>
                <a:cs typeface="Times"/>
                <a:sym typeface="Times"/>
              </a:rPr>
              <a:t>Memes encapsulate multifaceted expressions and insights within a concise digital framework.</a:t>
            </a:r>
            <a:endParaRPr sz="1765">
              <a:solidFill>
                <a:schemeClr val="dk1"/>
              </a:solidFill>
              <a:latin typeface="Times"/>
              <a:ea typeface="Times"/>
              <a:cs typeface="Times"/>
              <a:sym typeface="Times"/>
            </a:endParaRPr>
          </a:p>
        </p:txBody>
      </p:sp>
      <p:pic>
        <p:nvPicPr>
          <p:cNvPr id="82" name="Google Shape;82;p17"/>
          <p:cNvPicPr preferRelativeResize="0"/>
          <p:nvPr/>
        </p:nvPicPr>
        <p:blipFill>
          <a:blip r:embed="rId4">
            <a:alphaModFix/>
          </a:blip>
          <a:stretch>
            <a:fillRect/>
          </a:stretch>
        </p:blipFill>
        <p:spPr>
          <a:xfrm>
            <a:off x="6884600" y="1752038"/>
            <a:ext cx="2100800" cy="2330575"/>
          </a:xfrm>
          <a:prstGeom prst="rect">
            <a:avLst/>
          </a:prstGeom>
          <a:noFill/>
          <a:ln>
            <a:noFill/>
          </a:ln>
        </p:spPr>
      </p:pic>
      <p:sp>
        <p:nvSpPr>
          <p:cNvPr id="83" name="Google Shape;83;p17"/>
          <p:cNvSpPr txBox="1"/>
          <p:nvPr/>
        </p:nvSpPr>
        <p:spPr>
          <a:xfrm>
            <a:off x="6884600" y="4135675"/>
            <a:ext cx="22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Reference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p:nvPr/>
        </p:nvSpPr>
        <p:spPr>
          <a:xfrm>
            <a:off x="327850" y="466275"/>
            <a:ext cx="3344100" cy="517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Limitations of the Model</a:t>
            </a:r>
            <a:endParaRPr>
              <a:latin typeface="Times"/>
              <a:ea typeface="Times"/>
              <a:cs typeface="Times"/>
              <a:sym typeface="Times"/>
            </a:endParaRPr>
          </a:p>
        </p:txBody>
      </p:sp>
      <p:sp>
        <p:nvSpPr>
          <p:cNvPr id="482" name="Google Shape;482;p62"/>
          <p:cNvSpPr txBox="1"/>
          <p:nvPr>
            <p:ph idx="1" type="body"/>
          </p:nvPr>
        </p:nvSpPr>
        <p:spPr>
          <a:xfrm>
            <a:off x="534125" y="1333600"/>
            <a:ext cx="7848000" cy="32592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368300" lvl="0" marL="457200" rtl="0" algn="l">
              <a:lnSpc>
                <a:spcPct val="95000"/>
              </a:lnSpc>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Bias and Ethical Concerns: Automated hate speech detection may introduce biases and ethical concerns, leading to potential misclassification.</a:t>
            </a:r>
            <a:endParaRPr sz="2200">
              <a:solidFill>
                <a:schemeClr val="dk1"/>
              </a:solidFill>
              <a:latin typeface="Times"/>
              <a:ea typeface="Times"/>
              <a:cs typeface="Times"/>
              <a:sym typeface="Times"/>
            </a:endParaRPr>
          </a:p>
          <a:p>
            <a:pPr indent="-368300" lvl="0" marL="457200" rtl="0" algn="l">
              <a:lnSpc>
                <a:spcPct val="95000"/>
              </a:lnSpc>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Misuse for Hate Speech Creation: There's a risk of the algorithm being misused to assess hate scores for text-image pairs, potentially aiding in the creation of harmful content.</a:t>
            </a:r>
            <a:endParaRPr sz="2200">
              <a:solidFill>
                <a:schemeClr val="dk1"/>
              </a:solidFill>
              <a:latin typeface="Times"/>
              <a:ea typeface="Times"/>
              <a:cs typeface="Times"/>
              <a:sym typeface="Times"/>
            </a:endParaRPr>
          </a:p>
          <a:p>
            <a:pPr indent="-368300" lvl="0" marL="457200" rtl="0" algn="l">
              <a:lnSpc>
                <a:spcPct val="95000"/>
              </a:lnSpc>
              <a:spcBef>
                <a:spcPts val="0"/>
              </a:spcBef>
              <a:spcAft>
                <a:spcPts val="0"/>
              </a:spcAft>
              <a:buClr>
                <a:schemeClr val="dk1"/>
              </a:buClr>
              <a:buSzPts val="2200"/>
              <a:buFont typeface="Times"/>
              <a:buChar char="●"/>
            </a:pPr>
            <a:r>
              <a:rPr lang="en" sz="2200">
                <a:solidFill>
                  <a:schemeClr val="dk1"/>
                </a:solidFill>
                <a:latin typeface="Times"/>
                <a:ea typeface="Times"/>
                <a:cs typeface="Times"/>
                <a:sym typeface="Times"/>
              </a:rPr>
              <a:t>Adaptation by Cyberbullies: Cyberbullies may employ sophisticated techniques like coded language or memes, diminishing the effectiveness of current detection features</a:t>
            </a:r>
            <a:r>
              <a:rPr lang="en" sz="2200">
                <a:solidFill>
                  <a:schemeClr val="dk1"/>
                </a:solidFill>
                <a:latin typeface="Times"/>
                <a:ea typeface="Times"/>
                <a:cs typeface="Times"/>
                <a:sym typeface="Times"/>
              </a:rPr>
              <a:t>.</a:t>
            </a:r>
            <a:endParaRPr sz="2200">
              <a:solidFill>
                <a:schemeClr val="dk1"/>
              </a:solidFill>
              <a:latin typeface="Times"/>
              <a:ea typeface="Times"/>
              <a:cs typeface="Times"/>
              <a:sym typeface="Times"/>
            </a:endParaRPr>
          </a:p>
        </p:txBody>
      </p:sp>
      <p:sp>
        <p:nvSpPr>
          <p:cNvPr id="483" name="Google Shape;483;p62"/>
          <p:cNvSpPr txBox="1"/>
          <p:nvPr/>
        </p:nvSpPr>
        <p:spPr>
          <a:xfrm>
            <a:off x="3942900" y="5081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[6]</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3"/>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Work Done after C2</a:t>
            </a:r>
            <a:endParaRPr>
              <a:latin typeface="Times"/>
              <a:ea typeface="Times"/>
              <a:cs typeface="Times"/>
              <a:sym typeface="Times"/>
            </a:endParaRPr>
          </a:p>
        </p:txBody>
      </p:sp>
      <p:sp>
        <p:nvSpPr>
          <p:cNvPr id="490" name="Google Shape;490;p63"/>
          <p:cNvSpPr txBox="1"/>
          <p:nvPr>
            <p:ph idx="1" type="body"/>
          </p:nvPr>
        </p:nvSpPr>
        <p:spPr>
          <a:xfrm>
            <a:off x="311700" y="1152475"/>
            <a:ext cx="8448000" cy="36327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We made changes in the internal design of the hidden layers (increased the number of neurons) and increased the number of epochs while training to increase the accuracy of the final model created from 84.98 % to 92.06 %.</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We added a </a:t>
            </a:r>
            <a:r>
              <a:rPr lang="en" sz="1900">
                <a:solidFill>
                  <a:schemeClr val="accent6"/>
                </a:solidFill>
                <a:latin typeface="Times"/>
                <a:ea typeface="Times"/>
                <a:cs typeface="Times"/>
                <a:sym typeface="Times"/>
              </a:rPr>
              <a:t>graphic user interface (GUI)</a:t>
            </a:r>
            <a:r>
              <a:rPr lang="en" sz="1900">
                <a:solidFill>
                  <a:schemeClr val="dk1"/>
                </a:solidFill>
                <a:latin typeface="Times"/>
                <a:ea typeface="Times"/>
                <a:cs typeface="Times"/>
                <a:sym typeface="Times"/>
              </a:rPr>
              <a:t> with the trained model, which can take an image as the user input, and classify it as offensive or non-offensive.</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Included comparison for different versions of BERT to justify that it is the best tool for our project, considering the scale of our project.</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Compared different alternatives for performing Optical Character Recognition and selected the Tesseract 4.0.0 OCR tool as the best alternative for our use.</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Included </a:t>
            </a:r>
            <a:r>
              <a:rPr lang="en" sz="1900">
                <a:solidFill>
                  <a:schemeClr val="dk1"/>
                </a:solidFill>
                <a:latin typeface="Times"/>
                <a:ea typeface="Times"/>
                <a:cs typeface="Times"/>
                <a:sym typeface="Times"/>
              </a:rPr>
              <a:t>comparison</a:t>
            </a:r>
            <a:r>
              <a:rPr lang="en" sz="1900">
                <a:solidFill>
                  <a:schemeClr val="dk1"/>
                </a:solidFill>
                <a:latin typeface="Times"/>
                <a:ea typeface="Times"/>
                <a:cs typeface="Times"/>
                <a:sym typeface="Times"/>
              </a:rPr>
              <a:t> of VGG16 with other image feature extrac</a:t>
            </a:r>
            <a:r>
              <a:rPr lang="en" sz="1900">
                <a:solidFill>
                  <a:schemeClr val="dk1"/>
                </a:solidFill>
                <a:latin typeface="Times"/>
                <a:ea typeface="Times"/>
                <a:cs typeface="Times"/>
                <a:sym typeface="Times"/>
              </a:rPr>
              <a:t>tion models, like AlexNet, ResNet and others.</a:t>
            </a:r>
            <a:endParaRPr sz="1900">
              <a:solidFill>
                <a:schemeClr val="dk1"/>
              </a:solidFill>
              <a:latin typeface="Times"/>
              <a:ea typeface="Times"/>
              <a:cs typeface="Times"/>
              <a:sym typeface="Time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4"/>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497" name="Google Shape;497;p64"/>
          <p:cNvSpPr txBox="1"/>
          <p:nvPr>
            <p:ph idx="1" type="body"/>
          </p:nvPr>
        </p:nvSpPr>
        <p:spPr>
          <a:xfrm>
            <a:off x="182500" y="1052125"/>
            <a:ext cx="8448000" cy="37791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0" lvl="0" marL="2286000" rtl="0" algn="l">
              <a:lnSpc>
                <a:spcPct val="95000"/>
              </a:lnSpc>
              <a:spcBef>
                <a:spcPts val="0"/>
              </a:spcBef>
              <a:spcAft>
                <a:spcPts val="0"/>
              </a:spcAft>
              <a:buNone/>
            </a:pPr>
            <a:r>
              <a:rPr b="1" lang="en" sz="1445">
                <a:solidFill>
                  <a:schemeClr val="dk1"/>
                </a:solidFill>
                <a:latin typeface="Times"/>
                <a:ea typeface="Times"/>
                <a:cs typeface="Times"/>
                <a:sym typeface="Times"/>
              </a:rPr>
              <a:t>    </a:t>
            </a:r>
            <a:r>
              <a:rPr b="1" lang="en" sz="1745">
                <a:solidFill>
                  <a:schemeClr val="dk1"/>
                </a:solidFill>
                <a:latin typeface="Times"/>
                <a:ea typeface="Times"/>
                <a:cs typeface="Times"/>
                <a:sym typeface="Times"/>
              </a:rPr>
              <a:t> Results of the base Paper</a:t>
            </a:r>
            <a:endParaRPr b="1" sz="14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b="1" lang="en" sz="1445">
                <a:solidFill>
                  <a:schemeClr val="dk1"/>
                </a:solidFill>
                <a:latin typeface="Times"/>
                <a:ea typeface="Times"/>
                <a:cs typeface="Times"/>
                <a:sym typeface="Times"/>
              </a:rPr>
              <a:t> Smth. Max Accuracy is  the smoothened or converging accuracy of models when recorded multiple times</a:t>
            </a:r>
            <a:endParaRPr b="1" sz="14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b="1" lang="en" sz="1445">
                <a:solidFill>
                  <a:schemeClr val="dk1"/>
                </a:solidFill>
                <a:latin typeface="Times"/>
                <a:ea typeface="Times"/>
                <a:cs typeface="Times"/>
                <a:sym typeface="Times"/>
              </a:rPr>
              <a:t>Max. Accuracy  is the  Maximum accuracy of Models recorded in any iteration.</a:t>
            </a:r>
            <a:endParaRPr b="1" sz="1445">
              <a:solidFill>
                <a:schemeClr val="dk1"/>
              </a:solidFill>
              <a:latin typeface="Times"/>
              <a:ea typeface="Times"/>
              <a:cs typeface="Times"/>
              <a:sym typeface="Times"/>
            </a:endParaRPr>
          </a:p>
          <a:p>
            <a:pPr indent="0" lvl="0" marL="0" rtl="0" algn="l">
              <a:lnSpc>
                <a:spcPct val="95000"/>
              </a:lnSpc>
              <a:spcBef>
                <a:spcPts val="1200"/>
              </a:spcBef>
              <a:spcAft>
                <a:spcPts val="1200"/>
              </a:spcAft>
              <a:buNone/>
            </a:pPr>
            <a:r>
              <a:rPr b="1" lang="en" sz="1445">
                <a:solidFill>
                  <a:schemeClr val="dk1"/>
                </a:solidFill>
                <a:latin typeface="Times"/>
                <a:ea typeface="Times"/>
                <a:cs typeface="Times"/>
                <a:sym typeface="Times"/>
              </a:rPr>
              <a:t>                    </a:t>
            </a:r>
            <a:endParaRPr b="1" sz="1445">
              <a:solidFill>
                <a:schemeClr val="dk1"/>
              </a:solidFill>
              <a:latin typeface="Times"/>
              <a:ea typeface="Times"/>
              <a:cs typeface="Times"/>
              <a:sym typeface="Times"/>
            </a:endParaRPr>
          </a:p>
        </p:txBody>
      </p:sp>
      <p:pic>
        <p:nvPicPr>
          <p:cNvPr id="498" name="Google Shape;498;p64"/>
          <p:cNvPicPr preferRelativeResize="0"/>
          <p:nvPr/>
        </p:nvPicPr>
        <p:blipFill>
          <a:blip r:embed="rId3">
            <a:alphaModFix/>
          </a:blip>
          <a:stretch>
            <a:fillRect/>
          </a:stretch>
        </p:blipFill>
        <p:spPr>
          <a:xfrm>
            <a:off x="2280150" y="2437607"/>
            <a:ext cx="3771900" cy="1901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05" name="Google Shape;505;p65"/>
          <p:cNvSpPr txBox="1"/>
          <p:nvPr>
            <p:ph idx="1" type="body"/>
          </p:nvPr>
        </p:nvSpPr>
        <p:spPr>
          <a:xfrm>
            <a:off x="311700" y="1060250"/>
            <a:ext cx="8448000" cy="37791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0" lvl="0" marL="2286000" rtl="0" algn="l">
              <a:lnSpc>
                <a:spcPct val="95000"/>
              </a:lnSpc>
              <a:spcBef>
                <a:spcPts val="0"/>
              </a:spcBef>
              <a:spcAft>
                <a:spcPts val="0"/>
              </a:spcAft>
              <a:buNone/>
            </a:pPr>
            <a:r>
              <a:rPr b="1" lang="en" sz="1645">
                <a:solidFill>
                  <a:schemeClr val="dk1"/>
                </a:solidFill>
                <a:latin typeface="Times"/>
                <a:ea typeface="Times"/>
                <a:cs typeface="Times"/>
                <a:sym typeface="Times"/>
              </a:rPr>
              <a:t>Previous </a:t>
            </a:r>
            <a:r>
              <a:rPr b="1" lang="en" sz="1645">
                <a:solidFill>
                  <a:schemeClr val="dk1"/>
                </a:solidFill>
                <a:latin typeface="Times"/>
                <a:ea typeface="Times"/>
                <a:cs typeface="Times"/>
                <a:sym typeface="Times"/>
              </a:rPr>
              <a:t>Model Performance Overview:</a:t>
            </a:r>
            <a:endParaRPr b="1" sz="1645">
              <a:solidFill>
                <a:schemeClr val="dk1"/>
              </a:solidFill>
              <a:latin typeface="Times"/>
              <a:ea typeface="Times"/>
              <a:cs typeface="Times"/>
              <a:sym typeface="Times"/>
            </a:endParaRPr>
          </a:p>
          <a:p>
            <a:pPr indent="-320357" lvl="0" marL="457200" rtl="0" algn="l">
              <a:lnSpc>
                <a:spcPct val="95000"/>
              </a:lnSpc>
              <a:spcBef>
                <a:spcPts val="1200"/>
              </a:spcBef>
              <a:spcAft>
                <a:spcPts val="0"/>
              </a:spcAft>
              <a:buClr>
                <a:schemeClr val="dk1"/>
              </a:buClr>
              <a:buSzPts val="1445"/>
              <a:buFont typeface="Times"/>
              <a:buChar char="●"/>
            </a:pPr>
            <a:r>
              <a:rPr lang="en" sz="1445">
                <a:solidFill>
                  <a:schemeClr val="dk1"/>
                </a:solidFill>
                <a:latin typeface="Times"/>
                <a:ea typeface="Times"/>
                <a:cs typeface="Times"/>
                <a:sym typeface="Times"/>
              </a:rPr>
              <a:t>Model 1 (Using only Text Features)</a:t>
            </a:r>
            <a:endParaRPr sz="1445">
              <a:solidFill>
                <a:schemeClr val="dk1"/>
              </a:solidFill>
              <a:latin typeface="Times"/>
              <a:ea typeface="Times"/>
              <a:cs typeface="Times"/>
              <a:sym typeface="Times"/>
            </a:endParaRPr>
          </a:p>
          <a:p>
            <a:pPr indent="0" lvl="0" marL="457200" rtl="0" algn="l">
              <a:lnSpc>
                <a:spcPct val="95000"/>
              </a:lnSpc>
              <a:spcBef>
                <a:spcPts val="1200"/>
              </a:spcBef>
              <a:spcAft>
                <a:spcPts val="0"/>
              </a:spcAft>
              <a:buNone/>
            </a:pPr>
            <a:r>
              <a:rPr lang="en" sz="1445">
                <a:solidFill>
                  <a:schemeClr val="dk1"/>
                </a:solidFill>
                <a:latin typeface="Times"/>
                <a:ea typeface="Times"/>
                <a:cs typeface="Times"/>
                <a:sym typeface="Times"/>
              </a:rPr>
              <a:t>          Trained on extracted text from memes.</a:t>
            </a:r>
            <a:endParaRPr sz="1445">
              <a:solidFill>
                <a:schemeClr val="dk1"/>
              </a:solidFill>
              <a:latin typeface="Times"/>
              <a:ea typeface="Times"/>
              <a:cs typeface="Times"/>
              <a:sym typeface="Times"/>
            </a:endParaRPr>
          </a:p>
          <a:p>
            <a:pPr indent="0" lvl="0" marL="457200" rtl="0" algn="l">
              <a:lnSpc>
                <a:spcPct val="95000"/>
              </a:lnSpc>
              <a:spcBef>
                <a:spcPts val="1200"/>
              </a:spcBef>
              <a:spcAft>
                <a:spcPts val="0"/>
              </a:spcAft>
              <a:buNone/>
            </a:pPr>
            <a:r>
              <a:rPr lang="en" sz="1445">
                <a:solidFill>
                  <a:schemeClr val="dk1"/>
                </a:solidFill>
                <a:latin typeface="Times"/>
                <a:ea typeface="Times"/>
                <a:cs typeface="Times"/>
                <a:sym typeface="Times"/>
              </a:rPr>
              <a:t>          Accuracy: 72.97845611539527%</a:t>
            </a:r>
            <a:endParaRPr sz="1445">
              <a:solidFill>
                <a:schemeClr val="dk1"/>
              </a:solidFill>
              <a:latin typeface="Times"/>
              <a:ea typeface="Times"/>
              <a:cs typeface="Times"/>
              <a:sym typeface="Times"/>
            </a:endParaRPr>
          </a:p>
          <a:p>
            <a:pPr indent="-320357" lvl="0" marL="457200" rtl="0" algn="l">
              <a:lnSpc>
                <a:spcPct val="95000"/>
              </a:lnSpc>
              <a:spcBef>
                <a:spcPts val="1200"/>
              </a:spcBef>
              <a:spcAft>
                <a:spcPts val="0"/>
              </a:spcAft>
              <a:buClr>
                <a:schemeClr val="dk1"/>
              </a:buClr>
              <a:buSzPts val="1445"/>
              <a:buFont typeface="Times"/>
              <a:buChar char="●"/>
            </a:pPr>
            <a:r>
              <a:rPr lang="en" sz="1445">
                <a:solidFill>
                  <a:schemeClr val="dk1"/>
                </a:solidFill>
                <a:latin typeface="Times"/>
                <a:ea typeface="Times"/>
                <a:cs typeface="Times"/>
                <a:sym typeface="Times"/>
              </a:rPr>
              <a:t>Model 2 (Image Features)</a:t>
            </a:r>
            <a:endParaRPr sz="14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445">
                <a:solidFill>
                  <a:schemeClr val="dk1"/>
                </a:solidFill>
                <a:latin typeface="Times"/>
                <a:ea typeface="Times"/>
                <a:cs typeface="Times"/>
                <a:sym typeface="Times"/>
              </a:rPr>
              <a:t>         		Trained on image features extracted using VGG-16.</a:t>
            </a:r>
            <a:endParaRPr sz="1445">
              <a:solidFill>
                <a:schemeClr val="dk1"/>
              </a:solidFill>
              <a:latin typeface="Times"/>
              <a:ea typeface="Times"/>
              <a:cs typeface="Times"/>
              <a:sym typeface="Times"/>
            </a:endParaRPr>
          </a:p>
          <a:p>
            <a:pPr indent="457200" lvl="0" marL="457200" rtl="0" algn="l">
              <a:lnSpc>
                <a:spcPct val="95000"/>
              </a:lnSpc>
              <a:spcBef>
                <a:spcPts val="1200"/>
              </a:spcBef>
              <a:spcAft>
                <a:spcPts val="0"/>
              </a:spcAft>
              <a:buNone/>
            </a:pPr>
            <a:r>
              <a:rPr lang="en" sz="1445">
                <a:solidFill>
                  <a:schemeClr val="dk1"/>
                </a:solidFill>
                <a:latin typeface="Times"/>
                <a:ea typeface="Times"/>
                <a:cs typeface="Times"/>
                <a:sym typeface="Times"/>
              </a:rPr>
              <a:t>Accuracy: 80.61751946867736%</a:t>
            </a:r>
            <a:endParaRPr sz="1445">
              <a:solidFill>
                <a:schemeClr val="dk1"/>
              </a:solidFill>
              <a:latin typeface="Times"/>
              <a:ea typeface="Times"/>
              <a:cs typeface="Times"/>
              <a:sym typeface="Times"/>
            </a:endParaRPr>
          </a:p>
          <a:p>
            <a:pPr indent="-320357" lvl="0" marL="457200" rtl="0" algn="l">
              <a:lnSpc>
                <a:spcPct val="95000"/>
              </a:lnSpc>
              <a:spcBef>
                <a:spcPts val="1200"/>
              </a:spcBef>
              <a:spcAft>
                <a:spcPts val="0"/>
              </a:spcAft>
              <a:buClr>
                <a:schemeClr val="dk1"/>
              </a:buClr>
              <a:buSzPts val="1445"/>
              <a:buFont typeface="Times"/>
              <a:buChar char="●"/>
            </a:pPr>
            <a:r>
              <a:rPr lang="en" sz="1445">
                <a:solidFill>
                  <a:schemeClr val="dk1"/>
                </a:solidFill>
                <a:latin typeface="Times"/>
                <a:ea typeface="Times"/>
                <a:cs typeface="Times"/>
                <a:sym typeface="Times"/>
              </a:rPr>
              <a:t>Model 3 (Combined Features)</a:t>
            </a:r>
            <a:endParaRPr sz="1445">
              <a:solidFill>
                <a:schemeClr val="dk1"/>
              </a:solidFill>
              <a:latin typeface="Times"/>
              <a:ea typeface="Times"/>
              <a:cs typeface="Times"/>
              <a:sym typeface="Times"/>
            </a:endParaRPr>
          </a:p>
          <a:p>
            <a:pPr indent="457200" lvl="0" marL="457200" rtl="0" algn="l">
              <a:lnSpc>
                <a:spcPct val="95000"/>
              </a:lnSpc>
              <a:spcBef>
                <a:spcPts val="1200"/>
              </a:spcBef>
              <a:spcAft>
                <a:spcPts val="0"/>
              </a:spcAft>
              <a:buNone/>
            </a:pPr>
            <a:r>
              <a:rPr lang="en" sz="1445">
                <a:solidFill>
                  <a:schemeClr val="dk1"/>
                </a:solidFill>
                <a:latin typeface="Times"/>
                <a:ea typeface="Times"/>
                <a:cs typeface="Times"/>
                <a:sym typeface="Times"/>
              </a:rPr>
              <a:t>Trained on both image (VGG-16) and text (BERT) features.</a:t>
            </a:r>
            <a:endParaRPr sz="1445">
              <a:solidFill>
                <a:schemeClr val="dk1"/>
              </a:solidFill>
              <a:latin typeface="Times"/>
              <a:ea typeface="Times"/>
              <a:cs typeface="Times"/>
              <a:sym typeface="Times"/>
            </a:endParaRPr>
          </a:p>
          <a:p>
            <a:pPr indent="457200" lvl="0" marL="457200" rtl="0" algn="l">
              <a:lnSpc>
                <a:spcPct val="95000"/>
              </a:lnSpc>
              <a:spcBef>
                <a:spcPts val="1200"/>
              </a:spcBef>
              <a:spcAft>
                <a:spcPts val="1200"/>
              </a:spcAft>
              <a:buNone/>
            </a:pPr>
            <a:r>
              <a:rPr lang="en" sz="1445">
                <a:solidFill>
                  <a:schemeClr val="dk1"/>
                </a:solidFill>
                <a:latin typeface="Times"/>
                <a:ea typeface="Times"/>
                <a:cs typeface="Times"/>
                <a:sym typeface="Times"/>
              </a:rPr>
              <a:t>Accuracy: 84.98567294673194%</a:t>
            </a:r>
            <a:endParaRPr sz="1445">
              <a:solidFill>
                <a:schemeClr val="dk1"/>
              </a:solidFill>
              <a:latin typeface="Times"/>
              <a:ea typeface="Times"/>
              <a:cs typeface="Times"/>
              <a:sym typeface="Time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6"/>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12" name="Google Shape;512;p66"/>
          <p:cNvSpPr txBox="1"/>
          <p:nvPr>
            <p:ph idx="1" type="body"/>
          </p:nvPr>
        </p:nvSpPr>
        <p:spPr>
          <a:xfrm>
            <a:off x="311700" y="1060250"/>
            <a:ext cx="8448000" cy="37791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745">
                <a:solidFill>
                  <a:schemeClr val="dk1"/>
                </a:solidFill>
                <a:latin typeface="Times"/>
                <a:ea typeface="Times"/>
                <a:cs typeface="Times"/>
                <a:sym typeface="Times"/>
              </a:rPr>
              <a:t>To increase the accuracy of the model, we increased the no. of training epochs from 50 to 100 and the number of neurons in each hidden layer from 50 to a 100.</a:t>
            </a:r>
            <a:endParaRPr b="1" sz="1745">
              <a:solidFill>
                <a:schemeClr val="dk1"/>
              </a:solidFill>
              <a:latin typeface="Times"/>
              <a:ea typeface="Times"/>
              <a:cs typeface="Times"/>
              <a:sym typeface="Times"/>
            </a:endParaRPr>
          </a:p>
          <a:p>
            <a:pPr indent="457200" lvl="0" marL="1371600" rtl="0" algn="l">
              <a:lnSpc>
                <a:spcPct val="95000"/>
              </a:lnSpc>
              <a:spcBef>
                <a:spcPts val="1200"/>
              </a:spcBef>
              <a:spcAft>
                <a:spcPts val="0"/>
              </a:spcAft>
              <a:buNone/>
            </a:pPr>
            <a:r>
              <a:rPr b="1" lang="en" sz="1745">
                <a:solidFill>
                  <a:schemeClr val="dk1"/>
                </a:solidFill>
                <a:latin typeface="Times"/>
                <a:ea typeface="Times"/>
                <a:cs typeface="Times"/>
                <a:sym typeface="Times"/>
              </a:rPr>
              <a:t>New </a:t>
            </a:r>
            <a:r>
              <a:rPr b="1" lang="en" sz="1745">
                <a:solidFill>
                  <a:schemeClr val="dk1"/>
                </a:solidFill>
                <a:latin typeface="Times"/>
                <a:ea typeface="Times"/>
                <a:cs typeface="Times"/>
                <a:sym typeface="Times"/>
              </a:rPr>
              <a:t>Model Performance Overview:</a:t>
            </a:r>
            <a:endParaRPr b="1"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Model 1 (Using only Text Features): Trained on extracted text from memes.</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Accuracy: 77.94760320663452%</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Model 2 (Image Features): Trained on image features extracted using VGG-16.</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Accuracy: 84.97895167350769%</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Model 3 (Combined Features): Trained on both image (VGG-16) and text (BERT) features.</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rPr lang="en" sz="1745">
                <a:solidFill>
                  <a:schemeClr val="dk1"/>
                </a:solidFill>
                <a:latin typeface="Times"/>
                <a:ea typeface="Times"/>
                <a:cs typeface="Times"/>
                <a:sym typeface="Times"/>
              </a:rPr>
              <a:t>Accuracy: 86.96432278633118%</a:t>
            </a:r>
            <a:endParaRPr sz="1745">
              <a:solidFill>
                <a:schemeClr val="dk1"/>
              </a:solidFill>
              <a:latin typeface="Times"/>
              <a:ea typeface="Times"/>
              <a:cs typeface="Times"/>
              <a:sym typeface="Times"/>
            </a:endParaRPr>
          </a:p>
          <a:p>
            <a:pPr indent="0" lvl="0" marL="0" rtl="0" algn="l">
              <a:lnSpc>
                <a:spcPct val="95000"/>
              </a:lnSpc>
              <a:spcBef>
                <a:spcPts val="1200"/>
              </a:spcBef>
              <a:spcAft>
                <a:spcPts val="0"/>
              </a:spcAft>
              <a:buNone/>
            </a:pPr>
            <a:r>
              <a:t/>
            </a:r>
            <a:endParaRPr sz="1745">
              <a:solidFill>
                <a:schemeClr val="dk1"/>
              </a:solidFill>
              <a:latin typeface="Times"/>
              <a:ea typeface="Times"/>
              <a:cs typeface="Times"/>
              <a:sym typeface="Times"/>
            </a:endParaRPr>
          </a:p>
          <a:p>
            <a:pPr indent="0" lvl="0" marL="0" rtl="0" algn="l">
              <a:lnSpc>
                <a:spcPct val="95000"/>
              </a:lnSpc>
              <a:spcBef>
                <a:spcPts val="1200"/>
              </a:spcBef>
              <a:spcAft>
                <a:spcPts val="1200"/>
              </a:spcAft>
              <a:buNone/>
            </a:pPr>
            <a:r>
              <a:t/>
            </a:r>
            <a:endParaRPr sz="1745">
              <a:solidFill>
                <a:schemeClr val="dk1"/>
              </a:solidFill>
              <a:latin typeface="Times"/>
              <a:ea typeface="Times"/>
              <a:cs typeface="Times"/>
              <a:sym typeface="Time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p:nvPr/>
        </p:nvSpPr>
        <p:spPr>
          <a:xfrm>
            <a:off x="305975" y="502700"/>
            <a:ext cx="43581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7"/>
          <p:cNvSpPr txBox="1"/>
          <p:nvPr>
            <p:ph type="title"/>
          </p:nvPr>
        </p:nvSpPr>
        <p:spPr>
          <a:xfrm>
            <a:off x="305975" y="445025"/>
            <a:ext cx="8526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 - UI</a:t>
            </a:r>
            <a:endParaRPr>
              <a:latin typeface="Times"/>
              <a:ea typeface="Times"/>
              <a:cs typeface="Times"/>
              <a:sym typeface="Times"/>
            </a:endParaRPr>
          </a:p>
        </p:txBody>
      </p:sp>
      <p:sp>
        <p:nvSpPr>
          <p:cNvPr id="519" name="Google Shape;519;p67"/>
          <p:cNvSpPr txBox="1"/>
          <p:nvPr>
            <p:ph idx="1" type="body"/>
          </p:nvPr>
        </p:nvSpPr>
        <p:spPr>
          <a:xfrm>
            <a:off x="205900" y="1376071"/>
            <a:ext cx="6732000" cy="248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05000"/>
              </a:lnSpc>
              <a:spcBef>
                <a:spcPts val="0"/>
              </a:spcBef>
              <a:spcAft>
                <a:spcPts val="1200"/>
              </a:spcAft>
              <a:buNone/>
            </a:pPr>
            <a:r>
              <a:t/>
            </a:r>
            <a:endParaRPr sz="1700">
              <a:solidFill>
                <a:schemeClr val="dk1"/>
              </a:solidFill>
              <a:latin typeface="Times"/>
              <a:ea typeface="Times"/>
              <a:cs typeface="Times"/>
              <a:sym typeface="Times"/>
            </a:endParaRPr>
          </a:p>
        </p:txBody>
      </p:sp>
      <p:pic>
        <p:nvPicPr>
          <p:cNvPr id="520" name="Google Shape;520;p67"/>
          <p:cNvPicPr preferRelativeResize="0"/>
          <p:nvPr/>
        </p:nvPicPr>
        <p:blipFill rotWithShape="1">
          <a:blip r:embed="rId3">
            <a:alphaModFix/>
          </a:blip>
          <a:srcRect b="2149" l="-1070" r="1069" t="-2150"/>
          <a:stretch/>
        </p:blipFill>
        <p:spPr>
          <a:xfrm>
            <a:off x="0" y="968900"/>
            <a:ext cx="9010052" cy="4078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p:nvPr/>
        </p:nvSpPr>
        <p:spPr>
          <a:xfrm>
            <a:off x="311700" y="172750"/>
            <a:ext cx="39780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8"/>
          <p:cNvSpPr txBox="1"/>
          <p:nvPr>
            <p:ph type="title"/>
          </p:nvPr>
        </p:nvSpPr>
        <p:spPr>
          <a:xfrm>
            <a:off x="311700" y="119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 - UI</a:t>
            </a:r>
            <a:endParaRPr>
              <a:latin typeface="Times"/>
              <a:ea typeface="Times"/>
              <a:cs typeface="Times"/>
              <a:sym typeface="Times"/>
            </a:endParaRPr>
          </a:p>
        </p:txBody>
      </p:sp>
      <p:sp>
        <p:nvSpPr>
          <p:cNvPr id="527" name="Google Shape;527;p68"/>
          <p:cNvSpPr txBox="1"/>
          <p:nvPr>
            <p:ph idx="1" type="body"/>
          </p:nvPr>
        </p:nvSpPr>
        <p:spPr>
          <a:xfrm>
            <a:off x="205900" y="1376071"/>
            <a:ext cx="6732000" cy="248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05000"/>
              </a:lnSpc>
              <a:spcBef>
                <a:spcPts val="0"/>
              </a:spcBef>
              <a:spcAft>
                <a:spcPts val="1200"/>
              </a:spcAft>
              <a:buNone/>
            </a:pPr>
            <a:r>
              <a:t/>
            </a:r>
            <a:endParaRPr sz="1700">
              <a:solidFill>
                <a:schemeClr val="dk1"/>
              </a:solidFill>
              <a:latin typeface="Times"/>
              <a:ea typeface="Times"/>
              <a:cs typeface="Times"/>
              <a:sym typeface="Times"/>
            </a:endParaRPr>
          </a:p>
        </p:txBody>
      </p:sp>
      <p:sp>
        <p:nvSpPr>
          <p:cNvPr id="528" name="Google Shape;528;p68"/>
          <p:cNvSpPr txBox="1"/>
          <p:nvPr/>
        </p:nvSpPr>
        <p:spPr>
          <a:xfrm>
            <a:off x="1651225" y="776650"/>
            <a:ext cx="468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MEME CLASSIFICATION - OFFENSIVE</a:t>
            </a:r>
            <a:endParaRPr sz="1800">
              <a:solidFill>
                <a:schemeClr val="dk1"/>
              </a:solidFill>
              <a:highlight>
                <a:schemeClr val="lt1"/>
              </a:highlight>
            </a:endParaRPr>
          </a:p>
        </p:txBody>
      </p:sp>
      <p:pic>
        <p:nvPicPr>
          <p:cNvPr id="529" name="Google Shape;529;p68"/>
          <p:cNvPicPr preferRelativeResize="0"/>
          <p:nvPr/>
        </p:nvPicPr>
        <p:blipFill>
          <a:blip r:embed="rId3">
            <a:alphaModFix/>
          </a:blip>
          <a:stretch>
            <a:fillRect/>
          </a:stretch>
        </p:blipFill>
        <p:spPr>
          <a:xfrm>
            <a:off x="0" y="1238350"/>
            <a:ext cx="9143998" cy="3760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9"/>
          <p:cNvSpPr/>
          <p:nvPr/>
        </p:nvSpPr>
        <p:spPr>
          <a:xfrm>
            <a:off x="311700" y="229725"/>
            <a:ext cx="39846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9"/>
          <p:cNvSpPr txBox="1"/>
          <p:nvPr>
            <p:ph type="title"/>
          </p:nvPr>
        </p:nvSpPr>
        <p:spPr>
          <a:xfrm>
            <a:off x="311700" y="176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 - UI</a:t>
            </a:r>
            <a:endParaRPr>
              <a:latin typeface="Times"/>
              <a:ea typeface="Times"/>
              <a:cs typeface="Times"/>
              <a:sym typeface="Times"/>
            </a:endParaRPr>
          </a:p>
        </p:txBody>
      </p:sp>
      <p:sp>
        <p:nvSpPr>
          <p:cNvPr id="536" name="Google Shape;536;p69"/>
          <p:cNvSpPr txBox="1"/>
          <p:nvPr>
            <p:ph idx="1" type="body"/>
          </p:nvPr>
        </p:nvSpPr>
        <p:spPr>
          <a:xfrm>
            <a:off x="205900" y="1376071"/>
            <a:ext cx="6732000" cy="24828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05000"/>
              </a:lnSpc>
              <a:spcBef>
                <a:spcPts val="0"/>
              </a:spcBef>
              <a:spcAft>
                <a:spcPts val="1200"/>
              </a:spcAft>
              <a:buNone/>
            </a:pPr>
            <a:r>
              <a:t/>
            </a:r>
            <a:endParaRPr sz="1700">
              <a:solidFill>
                <a:schemeClr val="dk1"/>
              </a:solidFill>
              <a:latin typeface="Times"/>
              <a:ea typeface="Times"/>
              <a:cs typeface="Times"/>
              <a:sym typeface="Times"/>
            </a:endParaRPr>
          </a:p>
        </p:txBody>
      </p:sp>
      <p:pic>
        <p:nvPicPr>
          <p:cNvPr id="537" name="Google Shape;537;p69"/>
          <p:cNvPicPr preferRelativeResize="0"/>
          <p:nvPr/>
        </p:nvPicPr>
        <p:blipFill rotWithShape="1">
          <a:blip r:embed="rId3">
            <a:alphaModFix/>
          </a:blip>
          <a:srcRect b="-3625" l="3248" r="9438" t="12075"/>
          <a:stretch/>
        </p:blipFill>
        <p:spPr>
          <a:xfrm>
            <a:off x="205900" y="1376075"/>
            <a:ext cx="8250725" cy="3850500"/>
          </a:xfrm>
          <a:prstGeom prst="rect">
            <a:avLst/>
          </a:prstGeom>
          <a:noFill/>
          <a:ln>
            <a:noFill/>
          </a:ln>
        </p:spPr>
      </p:pic>
      <p:sp>
        <p:nvSpPr>
          <p:cNvPr id="538" name="Google Shape;538;p69"/>
          <p:cNvSpPr txBox="1"/>
          <p:nvPr/>
        </p:nvSpPr>
        <p:spPr>
          <a:xfrm>
            <a:off x="1555225" y="787550"/>
            <a:ext cx="543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MEME CLASSIFICATION - NON-OFFENSIVE</a:t>
            </a:r>
            <a:endParaRPr sz="1800">
              <a:solidFill>
                <a:schemeClr val="dk1"/>
              </a:solidFill>
              <a:highlight>
                <a:schemeClr val="lt1"/>
              </a:highlight>
            </a:endParaRPr>
          </a:p>
          <a:p>
            <a:pPr indent="0" lvl="0" marL="0" rtl="0" algn="l">
              <a:spcBef>
                <a:spcPts val="0"/>
              </a:spcBef>
              <a:spcAft>
                <a:spcPts val="0"/>
              </a:spcAft>
              <a:buNone/>
            </a:pPr>
            <a:r>
              <a:rPr lang="en" sz="1800">
                <a:solidFill>
                  <a:schemeClr val="dk1"/>
                </a:solidFill>
              </a:rPr>
              <a:t> </a:t>
            </a:r>
            <a:endParaRPr sz="1800">
              <a:solidFill>
                <a:schemeClr val="dk1"/>
              </a:solidFill>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0"/>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45" name="Google Shape;545;p70"/>
          <p:cNvSpPr txBox="1"/>
          <p:nvPr>
            <p:ph idx="1" type="body"/>
          </p:nvPr>
        </p:nvSpPr>
        <p:spPr>
          <a:xfrm>
            <a:off x="311700" y="1152475"/>
            <a:ext cx="8448000" cy="32115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Based on the results of the papers and model that we deduced, we can say that visual modality is more important than language.</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In simpler words, context in the image matters.</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Dataset bias might be present, as the model will be trained on a specific database.</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Memes often present visual effects and distortions that damage the OCR performance.</a:t>
            </a:r>
            <a:endParaRPr sz="1900">
              <a:solidFill>
                <a:schemeClr val="dk1"/>
              </a:solidFill>
              <a:latin typeface="Times"/>
              <a:ea typeface="Times"/>
              <a:cs typeface="Times"/>
              <a:sym typeface="Times"/>
            </a:endParaRPr>
          </a:p>
          <a:p>
            <a:pPr indent="-349250" lvl="0" marL="457200" rtl="0" algn="l">
              <a:spcBef>
                <a:spcPts val="0"/>
              </a:spcBef>
              <a:spcAft>
                <a:spcPts val="0"/>
              </a:spcAft>
              <a:buClr>
                <a:schemeClr val="dk1"/>
              </a:buClr>
              <a:buSzPts val="1900"/>
              <a:buFont typeface="Times"/>
              <a:buChar char="●"/>
            </a:pPr>
            <a:r>
              <a:rPr lang="en" sz="1900">
                <a:solidFill>
                  <a:schemeClr val="dk1"/>
                </a:solidFill>
                <a:latin typeface="Times"/>
                <a:ea typeface="Times"/>
                <a:cs typeface="Times"/>
                <a:sym typeface="Times"/>
              </a:rPr>
              <a:t>Will decrease in effectiveness as time goes on and new memes originate.</a:t>
            </a:r>
            <a:endParaRPr sz="1900">
              <a:solidFill>
                <a:schemeClr val="dk1"/>
              </a:solidFill>
              <a:latin typeface="Times"/>
              <a:ea typeface="Times"/>
              <a:cs typeface="Times"/>
              <a:sym typeface="Time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1"/>
          <p:cNvSpPr/>
          <p:nvPr/>
        </p:nvSpPr>
        <p:spPr>
          <a:xfrm>
            <a:off x="305975" y="502700"/>
            <a:ext cx="3205500" cy="466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52" name="Google Shape;552;p71"/>
          <p:cNvSpPr txBox="1"/>
          <p:nvPr>
            <p:ph idx="1" type="body"/>
          </p:nvPr>
        </p:nvSpPr>
        <p:spPr>
          <a:xfrm>
            <a:off x="311700" y="1152475"/>
            <a:ext cx="8448000" cy="3211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Key Observations:</a:t>
            </a:r>
            <a:endParaRPr sz="1900">
              <a:solidFill>
                <a:schemeClr val="dk1"/>
              </a:solidFill>
              <a:latin typeface="Times"/>
              <a:ea typeface="Times"/>
              <a:cs typeface="Times"/>
              <a:sym typeface="Times"/>
            </a:endParaRPr>
          </a:p>
          <a:p>
            <a:pPr indent="0" lvl="0" marL="457200" rtl="0" algn="l">
              <a:lnSpc>
                <a:spcPct val="105000"/>
              </a:lnSpc>
              <a:spcBef>
                <a:spcPts val="1200"/>
              </a:spcBef>
              <a:spcAft>
                <a:spcPts val="0"/>
              </a:spcAft>
              <a:buNone/>
            </a:pPr>
            <a:r>
              <a:rPr lang="en" sz="1500">
                <a:solidFill>
                  <a:schemeClr val="dk1"/>
                </a:solidFill>
                <a:latin typeface="Times"/>
                <a:ea typeface="Times"/>
                <a:cs typeface="Times"/>
                <a:sym typeface="Times"/>
              </a:rPr>
              <a:t>The model utilizing both image and text features (Model 3) demonstrated the highest accuracy.</a:t>
            </a:r>
            <a:endParaRPr sz="1500">
              <a:solidFill>
                <a:schemeClr val="dk1"/>
              </a:solidFill>
              <a:latin typeface="Times"/>
              <a:ea typeface="Times"/>
              <a:cs typeface="Times"/>
              <a:sym typeface="Times"/>
            </a:endParaRPr>
          </a:p>
          <a:p>
            <a:pPr indent="0" lvl="0" marL="457200" rtl="0" algn="l">
              <a:lnSpc>
                <a:spcPct val="105000"/>
              </a:lnSpc>
              <a:spcBef>
                <a:spcPts val="1200"/>
              </a:spcBef>
              <a:spcAft>
                <a:spcPts val="0"/>
              </a:spcAft>
              <a:buNone/>
            </a:pPr>
            <a:r>
              <a:rPr lang="en" sz="1500">
                <a:solidFill>
                  <a:schemeClr val="dk1"/>
                </a:solidFill>
                <a:latin typeface="Times"/>
                <a:ea typeface="Times"/>
                <a:cs typeface="Times"/>
                <a:sym typeface="Times"/>
              </a:rPr>
              <a:t>Model 2, which relied solely on image features, performed significantly better than Model 1, indicating the importance of visual data in cyberbullying detection.</a:t>
            </a:r>
            <a:endParaRPr sz="1300">
              <a:solidFill>
                <a:schemeClr val="dk1"/>
              </a:solidFill>
              <a:latin typeface="Times"/>
              <a:ea typeface="Times"/>
              <a:cs typeface="Times"/>
              <a:sym typeface="Times"/>
            </a:endParaRPr>
          </a:p>
          <a:p>
            <a:pPr indent="-336550" lvl="0" marL="457200" rtl="0" algn="l">
              <a:lnSpc>
                <a:spcPct val="105000"/>
              </a:lnSpc>
              <a:spcBef>
                <a:spcPts val="1200"/>
              </a:spcBef>
              <a:spcAft>
                <a:spcPts val="0"/>
              </a:spcAft>
              <a:buClr>
                <a:schemeClr val="dk1"/>
              </a:buClr>
              <a:buSzPts val="1700"/>
              <a:buFont typeface="Times"/>
              <a:buChar char="●"/>
            </a:pPr>
            <a:r>
              <a:rPr lang="en" sz="1700">
                <a:solidFill>
                  <a:schemeClr val="dk1"/>
                </a:solidFill>
                <a:latin typeface="Times"/>
                <a:ea typeface="Times"/>
                <a:cs typeface="Times"/>
                <a:sym typeface="Times"/>
              </a:rPr>
              <a:t>Significance of Combined Features</a:t>
            </a:r>
            <a:endParaRPr sz="1700">
              <a:solidFill>
                <a:schemeClr val="dk1"/>
              </a:solidFill>
              <a:latin typeface="Times"/>
              <a:ea typeface="Times"/>
              <a:cs typeface="Times"/>
              <a:sym typeface="Times"/>
            </a:endParaRPr>
          </a:p>
          <a:p>
            <a:pPr indent="457200" lvl="0" marL="0" rtl="0" algn="l">
              <a:lnSpc>
                <a:spcPct val="105000"/>
              </a:lnSpc>
              <a:spcBef>
                <a:spcPts val="1200"/>
              </a:spcBef>
              <a:spcAft>
                <a:spcPts val="0"/>
              </a:spcAft>
              <a:buNone/>
            </a:pPr>
            <a:r>
              <a:rPr lang="en" sz="1300">
                <a:solidFill>
                  <a:schemeClr val="dk1"/>
                </a:solidFill>
                <a:latin typeface="Times"/>
                <a:ea typeface="Times"/>
                <a:cs typeface="Times"/>
                <a:sym typeface="Times"/>
              </a:rPr>
              <a:t>The integration of both text and image features allows for a more comprehensive understanding of meme content.</a:t>
            </a:r>
            <a:endParaRPr sz="1300">
              <a:solidFill>
                <a:schemeClr val="dk1"/>
              </a:solidFill>
              <a:latin typeface="Times"/>
              <a:ea typeface="Times"/>
              <a:cs typeface="Times"/>
              <a:sym typeface="Times"/>
            </a:endParaRPr>
          </a:p>
          <a:p>
            <a:pPr indent="457200" lvl="0" marL="0" rtl="0" algn="l">
              <a:lnSpc>
                <a:spcPct val="105000"/>
              </a:lnSpc>
              <a:spcBef>
                <a:spcPts val="1200"/>
              </a:spcBef>
              <a:spcAft>
                <a:spcPts val="0"/>
              </a:spcAft>
              <a:buNone/>
            </a:pPr>
            <a:r>
              <a:rPr lang="en" sz="1300">
                <a:solidFill>
                  <a:schemeClr val="dk1"/>
                </a:solidFill>
                <a:latin typeface="Times"/>
                <a:ea typeface="Times"/>
                <a:cs typeface="Times"/>
                <a:sym typeface="Times"/>
              </a:rPr>
              <a:t>This holistic approach proves to be crucial in accurately identifying instances of cyberbullying.</a:t>
            </a:r>
            <a:endParaRPr sz="1300">
              <a:solidFill>
                <a:schemeClr val="dk1"/>
              </a:solidFill>
              <a:latin typeface="Times"/>
              <a:ea typeface="Times"/>
              <a:cs typeface="Times"/>
              <a:sym typeface="Times"/>
            </a:endParaRPr>
          </a:p>
          <a:p>
            <a:pPr indent="457200" lvl="0" marL="0" rtl="0" algn="l">
              <a:lnSpc>
                <a:spcPct val="105000"/>
              </a:lnSpc>
              <a:spcBef>
                <a:spcPts val="1200"/>
              </a:spcBef>
              <a:spcAft>
                <a:spcPts val="1200"/>
              </a:spcAft>
              <a:buNone/>
            </a:pPr>
            <a:r>
              <a:t/>
            </a:r>
            <a:endParaRPr sz="1700">
              <a:solidFill>
                <a:schemeClr val="dk1"/>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p:nvPr/>
        </p:nvSpPr>
        <p:spPr>
          <a:xfrm>
            <a:off x="451900" y="271925"/>
            <a:ext cx="4120200" cy="903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type="title"/>
          </p:nvPr>
        </p:nvSpPr>
        <p:spPr>
          <a:xfrm>
            <a:off x="544900" y="437525"/>
            <a:ext cx="725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latin typeface="Times"/>
                <a:ea typeface="Times"/>
                <a:cs typeface="Times"/>
                <a:sym typeface="Times"/>
              </a:rPr>
              <a:t>What is Cyberbullying?  </a:t>
            </a:r>
            <a:r>
              <a:rPr lang="en" sz="2020">
                <a:latin typeface="Times"/>
                <a:ea typeface="Times"/>
                <a:cs typeface="Times"/>
                <a:sym typeface="Times"/>
              </a:rPr>
              <a:t> </a:t>
            </a:r>
            <a:r>
              <a:rPr lang="en" sz="2020" u="sng">
                <a:solidFill>
                  <a:schemeClr val="hlink"/>
                </a:solidFill>
                <a:latin typeface="Times"/>
                <a:ea typeface="Times"/>
                <a:cs typeface="Times"/>
                <a:sym typeface="Times"/>
                <a:hlinkClick action="ppaction://hlinksldjump" r:id="rId3"/>
              </a:rPr>
              <a:t>[10]</a:t>
            </a:r>
            <a:endParaRPr sz="2020">
              <a:latin typeface="Times"/>
              <a:ea typeface="Times"/>
              <a:cs typeface="Times"/>
              <a:sym typeface="Times"/>
            </a:endParaRPr>
          </a:p>
        </p:txBody>
      </p:sp>
      <p:sp>
        <p:nvSpPr>
          <p:cNvPr id="90" name="Google Shape;90;p18"/>
          <p:cNvSpPr txBox="1"/>
          <p:nvPr>
            <p:ph idx="1" type="body"/>
          </p:nvPr>
        </p:nvSpPr>
        <p:spPr>
          <a:xfrm>
            <a:off x="451900" y="1368950"/>
            <a:ext cx="8226900" cy="34482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Cyberbullying is a form of harassment and aggression conducted through digital means.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It occurs across various online platforms and communication channels.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Involves using technology for persistent, hostile, or damaging actions towards individuals.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Intent is to inflict emotional, psychological, or social harm.</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Takes diverse forms, including hurtful messages, unauthorized sharing of private content, spreading false information, and posting derogatory comments or images.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Consequences are profound, leading to emotional distress, anxiety, depression, and, in extreme cases, physical harm or self-endangerment.</a:t>
            </a:r>
            <a:endParaRPr sz="1865">
              <a:solidFill>
                <a:schemeClr val="dk1"/>
              </a:solidFill>
              <a:latin typeface="Times"/>
              <a:ea typeface="Times"/>
              <a:cs typeface="Times"/>
              <a:sym typeface="Times"/>
            </a:endParaRPr>
          </a:p>
        </p:txBody>
      </p:sp>
      <p:sp>
        <p:nvSpPr>
          <p:cNvPr id="91" name="Google Shape;91;p18"/>
          <p:cNvSpPr txBox="1"/>
          <p:nvPr/>
        </p:nvSpPr>
        <p:spPr>
          <a:xfrm>
            <a:off x="451900" y="4743300"/>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2"/>
          <p:cNvSpPr/>
          <p:nvPr/>
        </p:nvSpPr>
        <p:spPr>
          <a:xfrm>
            <a:off x="7252425" y="1429200"/>
            <a:ext cx="1058700" cy="246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2"/>
          <p:cNvSpPr/>
          <p:nvPr/>
        </p:nvSpPr>
        <p:spPr>
          <a:xfrm>
            <a:off x="2705400" y="361550"/>
            <a:ext cx="37332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2"/>
          <p:cNvSpPr txBox="1"/>
          <p:nvPr>
            <p:ph type="title"/>
          </p:nvPr>
        </p:nvSpPr>
        <p:spPr>
          <a:xfrm>
            <a:off x="2930700" y="326600"/>
            <a:ext cx="32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60" name="Google Shape;560;p72"/>
          <p:cNvSpPr/>
          <p:nvPr/>
        </p:nvSpPr>
        <p:spPr>
          <a:xfrm>
            <a:off x="3560550" y="248785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2"/>
          <p:cNvSpPr txBox="1"/>
          <p:nvPr/>
        </p:nvSpPr>
        <p:spPr>
          <a:xfrm>
            <a:off x="4341275" y="2399975"/>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562" name="Google Shape;562;p72"/>
          <p:cNvSpPr/>
          <p:nvPr/>
        </p:nvSpPr>
        <p:spPr>
          <a:xfrm>
            <a:off x="6471700" y="248785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2"/>
          <p:cNvSpPr txBox="1"/>
          <p:nvPr/>
        </p:nvSpPr>
        <p:spPr>
          <a:xfrm>
            <a:off x="7252425" y="1708650"/>
            <a:ext cx="97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564" name="Google Shape;564;p72"/>
          <p:cNvSpPr txBox="1"/>
          <p:nvPr/>
        </p:nvSpPr>
        <p:spPr>
          <a:xfrm>
            <a:off x="7252425" y="270915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t>😊</a:t>
            </a:r>
            <a:endParaRPr sz="5200"/>
          </a:p>
        </p:txBody>
      </p:sp>
      <p:pic>
        <p:nvPicPr>
          <p:cNvPr id="565" name="Google Shape;565;p72"/>
          <p:cNvPicPr preferRelativeResize="0"/>
          <p:nvPr/>
        </p:nvPicPr>
        <p:blipFill>
          <a:blip r:embed="rId3">
            <a:alphaModFix/>
          </a:blip>
          <a:stretch>
            <a:fillRect/>
          </a:stretch>
        </p:blipFill>
        <p:spPr>
          <a:xfrm>
            <a:off x="532425" y="1629100"/>
            <a:ext cx="2895600" cy="2524125"/>
          </a:xfrm>
          <a:prstGeom prst="rect">
            <a:avLst/>
          </a:prstGeom>
          <a:noFill/>
          <a:ln>
            <a:noFill/>
          </a:ln>
        </p:spPr>
      </p:pic>
      <p:sp>
        <p:nvSpPr>
          <p:cNvPr id="566" name="Google Shape;566;p72"/>
          <p:cNvSpPr/>
          <p:nvPr/>
        </p:nvSpPr>
        <p:spPr>
          <a:xfrm>
            <a:off x="4176000" y="1743600"/>
            <a:ext cx="25143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2"/>
          <p:cNvSpPr txBox="1"/>
          <p:nvPr>
            <p:ph type="title"/>
          </p:nvPr>
        </p:nvSpPr>
        <p:spPr>
          <a:xfrm>
            <a:off x="4176000" y="1708650"/>
            <a:ext cx="32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Deduces Correctly</a:t>
            </a:r>
            <a:endParaRPr>
              <a:latin typeface="Times"/>
              <a:ea typeface="Times"/>
              <a:cs typeface="Times"/>
              <a:sym typeface="Times"/>
            </a:endParaRPr>
          </a:p>
        </p:txBody>
      </p:sp>
      <p:sp>
        <p:nvSpPr>
          <p:cNvPr id="568" name="Google Shape;568;p72"/>
          <p:cNvSpPr/>
          <p:nvPr/>
        </p:nvSpPr>
        <p:spPr>
          <a:xfrm>
            <a:off x="7704350" y="4413900"/>
            <a:ext cx="12540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2"/>
          <p:cNvSpPr txBox="1"/>
          <p:nvPr>
            <p:ph type="title"/>
          </p:nvPr>
        </p:nvSpPr>
        <p:spPr>
          <a:xfrm>
            <a:off x="7783675" y="4378950"/>
            <a:ext cx="117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But…..</a:t>
            </a:r>
            <a:endParaRPr>
              <a:latin typeface="Times"/>
              <a:ea typeface="Times"/>
              <a:cs typeface="Times"/>
              <a:sym typeface="Times"/>
            </a:endParaRPr>
          </a:p>
        </p:txBody>
      </p:sp>
      <p:pic>
        <p:nvPicPr>
          <p:cNvPr id="570" name="Google Shape;570;p72"/>
          <p:cNvPicPr preferRelativeResize="0"/>
          <p:nvPr/>
        </p:nvPicPr>
        <p:blipFill>
          <a:blip r:embed="rId4">
            <a:alphaModFix/>
          </a:blip>
          <a:stretch>
            <a:fillRect/>
          </a:stretch>
        </p:blipFill>
        <p:spPr>
          <a:xfrm>
            <a:off x="7173100" y="1184038"/>
            <a:ext cx="1391950" cy="3004575"/>
          </a:xfrm>
          <a:prstGeom prst="rect">
            <a:avLst/>
          </a:prstGeom>
          <a:noFill/>
          <a:ln>
            <a:noFill/>
          </a:ln>
        </p:spPr>
      </p:pic>
      <p:sp>
        <p:nvSpPr>
          <p:cNvPr id="571" name="Google Shape;571;p72"/>
          <p:cNvSpPr txBox="1"/>
          <p:nvPr/>
        </p:nvSpPr>
        <p:spPr>
          <a:xfrm>
            <a:off x="532425" y="4551450"/>
            <a:ext cx="53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Reference</a:t>
            </a:r>
            <a:endParaRPr>
              <a:solidFill>
                <a:srgbClr val="00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3"/>
          <p:cNvSpPr/>
          <p:nvPr/>
        </p:nvSpPr>
        <p:spPr>
          <a:xfrm>
            <a:off x="7252425" y="1429200"/>
            <a:ext cx="1058700" cy="246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3"/>
          <p:cNvSpPr/>
          <p:nvPr/>
        </p:nvSpPr>
        <p:spPr>
          <a:xfrm>
            <a:off x="2705400" y="361550"/>
            <a:ext cx="37332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3"/>
          <p:cNvSpPr txBox="1"/>
          <p:nvPr>
            <p:ph type="title"/>
          </p:nvPr>
        </p:nvSpPr>
        <p:spPr>
          <a:xfrm>
            <a:off x="2930700" y="326600"/>
            <a:ext cx="32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Results and Conclusion</a:t>
            </a:r>
            <a:endParaRPr>
              <a:latin typeface="Times"/>
              <a:ea typeface="Times"/>
              <a:cs typeface="Times"/>
              <a:sym typeface="Times"/>
            </a:endParaRPr>
          </a:p>
        </p:txBody>
      </p:sp>
      <p:sp>
        <p:nvSpPr>
          <p:cNvPr id="579" name="Google Shape;579;p73"/>
          <p:cNvSpPr/>
          <p:nvPr/>
        </p:nvSpPr>
        <p:spPr>
          <a:xfrm>
            <a:off x="3560550" y="248785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3"/>
          <p:cNvSpPr txBox="1"/>
          <p:nvPr/>
        </p:nvSpPr>
        <p:spPr>
          <a:xfrm>
            <a:off x="4341275" y="2399975"/>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581" name="Google Shape;581;p73"/>
          <p:cNvSpPr/>
          <p:nvPr/>
        </p:nvSpPr>
        <p:spPr>
          <a:xfrm>
            <a:off x="6471700" y="2487850"/>
            <a:ext cx="7014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3"/>
          <p:cNvSpPr txBox="1"/>
          <p:nvPr/>
        </p:nvSpPr>
        <p:spPr>
          <a:xfrm>
            <a:off x="7252425" y="1708650"/>
            <a:ext cx="9792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583" name="Google Shape;583;p73"/>
          <p:cNvSpPr txBox="1"/>
          <p:nvPr/>
        </p:nvSpPr>
        <p:spPr>
          <a:xfrm>
            <a:off x="7252425" y="2709150"/>
            <a:ext cx="3000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t>😊</a:t>
            </a:r>
            <a:endParaRPr sz="5200"/>
          </a:p>
        </p:txBody>
      </p:sp>
      <p:sp>
        <p:nvSpPr>
          <p:cNvPr id="584" name="Google Shape;584;p73"/>
          <p:cNvSpPr/>
          <p:nvPr/>
        </p:nvSpPr>
        <p:spPr>
          <a:xfrm>
            <a:off x="4176000" y="1743600"/>
            <a:ext cx="2514300" cy="502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3"/>
          <p:cNvSpPr txBox="1"/>
          <p:nvPr>
            <p:ph type="title"/>
          </p:nvPr>
        </p:nvSpPr>
        <p:spPr>
          <a:xfrm>
            <a:off x="4176000" y="1708650"/>
            <a:ext cx="328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Might Work???</a:t>
            </a:r>
            <a:endParaRPr>
              <a:latin typeface="Times"/>
              <a:ea typeface="Times"/>
              <a:cs typeface="Times"/>
              <a:sym typeface="Times"/>
            </a:endParaRPr>
          </a:p>
        </p:txBody>
      </p:sp>
      <p:pic>
        <p:nvPicPr>
          <p:cNvPr id="586" name="Google Shape;586;p73"/>
          <p:cNvPicPr preferRelativeResize="0"/>
          <p:nvPr/>
        </p:nvPicPr>
        <p:blipFill>
          <a:blip r:embed="rId3">
            <a:alphaModFix/>
          </a:blip>
          <a:stretch>
            <a:fillRect/>
          </a:stretch>
        </p:blipFill>
        <p:spPr>
          <a:xfrm>
            <a:off x="505925" y="1561325"/>
            <a:ext cx="2826171" cy="2463600"/>
          </a:xfrm>
          <a:prstGeom prst="rect">
            <a:avLst/>
          </a:prstGeom>
          <a:noFill/>
          <a:ln>
            <a:noFill/>
          </a:ln>
        </p:spPr>
      </p:pic>
      <p:pic>
        <p:nvPicPr>
          <p:cNvPr id="587" name="Google Shape;587;p73"/>
          <p:cNvPicPr preferRelativeResize="0"/>
          <p:nvPr/>
        </p:nvPicPr>
        <p:blipFill>
          <a:blip r:embed="rId4">
            <a:alphaModFix/>
          </a:blip>
          <a:stretch>
            <a:fillRect/>
          </a:stretch>
        </p:blipFill>
        <p:spPr>
          <a:xfrm>
            <a:off x="7208725" y="1250613"/>
            <a:ext cx="1386350" cy="2992487"/>
          </a:xfrm>
          <a:prstGeom prst="rect">
            <a:avLst/>
          </a:prstGeom>
          <a:noFill/>
          <a:ln>
            <a:noFill/>
          </a:ln>
        </p:spPr>
      </p:pic>
      <p:sp>
        <p:nvSpPr>
          <p:cNvPr id="588" name="Google Shape;588;p73"/>
          <p:cNvSpPr txBox="1"/>
          <p:nvPr/>
        </p:nvSpPr>
        <p:spPr>
          <a:xfrm>
            <a:off x="376175" y="4473350"/>
            <a:ext cx="59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hlinkClick r:id="rId5">
                  <a:extLst>
                    <a:ext uri="{A12FA001-AC4F-418D-AE19-62706E023703}">
                      <ahyp:hlinkClr val="tx"/>
                    </a:ext>
                  </a:extLst>
                </a:hlinkClick>
              </a:rPr>
              <a:t>Reference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p:nvPr/>
        </p:nvSpPr>
        <p:spPr>
          <a:xfrm>
            <a:off x="313275" y="444400"/>
            <a:ext cx="4092000" cy="6048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4"/>
          <p:cNvSpPr txBox="1"/>
          <p:nvPr>
            <p:ph type="title"/>
          </p:nvPr>
        </p:nvSpPr>
        <p:spPr>
          <a:xfrm>
            <a:off x="623400" y="444400"/>
            <a:ext cx="8520600" cy="60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Future Scope of Project</a:t>
            </a:r>
            <a:endParaRPr>
              <a:latin typeface="Times"/>
              <a:ea typeface="Times"/>
              <a:cs typeface="Times"/>
              <a:sym typeface="Times"/>
            </a:endParaRPr>
          </a:p>
        </p:txBody>
      </p:sp>
      <p:sp>
        <p:nvSpPr>
          <p:cNvPr id="595" name="Google Shape;595;p74"/>
          <p:cNvSpPr txBox="1"/>
          <p:nvPr>
            <p:ph idx="1" type="body"/>
          </p:nvPr>
        </p:nvSpPr>
        <p:spPr>
          <a:xfrm>
            <a:off x="311700" y="1296800"/>
            <a:ext cx="8520600" cy="35589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a:bodyPr>
          <a:lstStyle/>
          <a:p>
            <a:pPr indent="-361950" lvl="0" marL="457200" rtl="0" algn="just">
              <a:spcBef>
                <a:spcPts val="0"/>
              </a:spcBef>
              <a:spcAft>
                <a:spcPts val="0"/>
              </a:spcAft>
              <a:buClr>
                <a:schemeClr val="dk1"/>
              </a:buClr>
              <a:buSzPts val="2100"/>
              <a:buFont typeface="Times"/>
              <a:buAutoNum type="arabicPeriod"/>
            </a:pPr>
            <a:r>
              <a:rPr lang="en" sz="2100">
                <a:solidFill>
                  <a:schemeClr val="dk1"/>
                </a:solidFill>
                <a:latin typeface="Times"/>
                <a:ea typeface="Times"/>
                <a:cs typeface="Times"/>
                <a:sym typeface="Times"/>
              </a:rPr>
              <a:t>Cross Lingual Analysis: The model can be extended to support multiple languages, considering the global nature of </a:t>
            </a:r>
            <a:r>
              <a:rPr lang="en" sz="2100">
                <a:solidFill>
                  <a:schemeClr val="dk1"/>
                </a:solidFill>
                <a:latin typeface="Times"/>
                <a:ea typeface="Times"/>
                <a:cs typeface="Times"/>
                <a:sym typeface="Times"/>
              </a:rPr>
              <a:t>online</a:t>
            </a:r>
            <a:r>
              <a:rPr lang="en" sz="2100">
                <a:solidFill>
                  <a:schemeClr val="dk1"/>
                </a:solidFill>
                <a:latin typeface="Times"/>
                <a:ea typeface="Times"/>
                <a:cs typeface="Times"/>
                <a:sym typeface="Times"/>
              </a:rPr>
              <a:t> communications. </a:t>
            </a:r>
            <a:endParaRPr sz="2100">
              <a:solidFill>
                <a:schemeClr val="dk1"/>
              </a:solidFill>
              <a:latin typeface="Times"/>
              <a:ea typeface="Times"/>
              <a:cs typeface="Times"/>
              <a:sym typeface="Times"/>
            </a:endParaRPr>
          </a:p>
          <a:p>
            <a:pPr indent="-361950" lvl="0" marL="457200" rtl="0" algn="just">
              <a:spcBef>
                <a:spcPts val="0"/>
              </a:spcBef>
              <a:spcAft>
                <a:spcPts val="0"/>
              </a:spcAft>
              <a:buClr>
                <a:schemeClr val="dk1"/>
              </a:buClr>
              <a:buSzPts val="2100"/>
              <a:buFont typeface="Times"/>
              <a:buAutoNum type="arabicPeriod"/>
            </a:pPr>
            <a:r>
              <a:rPr lang="en" sz="2100">
                <a:solidFill>
                  <a:schemeClr val="dk1"/>
                </a:solidFill>
                <a:latin typeface="Times"/>
                <a:ea typeface="Times"/>
                <a:cs typeface="Times"/>
                <a:sym typeface="Times"/>
              </a:rPr>
              <a:t>Incremental Learning: These include learning techniques, that allow the model to adapt to to new data over time. This is useful in dynamic online environments, where the nature of the offensive content may change. </a:t>
            </a:r>
            <a:endParaRPr sz="2100">
              <a:solidFill>
                <a:schemeClr val="dk1"/>
              </a:solidFill>
              <a:latin typeface="Times"/>
              <a:ea typeface="Times"/>
              <a:cs typeface="Times"/>
              <a:sym typeface="Times"/>
            </a:endParaRPr>
          </a:p>
          <a:p>
            <a:pPr indent="-361950" lvl="0" marL="457200" rtl="0" algn="just">
              <a:spcBef>
                <a:spcPts val="0"/>
              </a:spcBef>
              <a:spcAft>
                <a:spcPts val="0"/>
              </a:spcAft>
              <a:buClr>
                <a:schemeClr val="dk1"/>
              </a:buClr>
              <a:buSzPts val="2100"/>
              <a:buFont typeface="Times"/>
              <a:buAutoNum type="arabicPeriod"/>
            </a:pPr>
            <a:r>
              <a:rPr lang="en" sz="2100">
                <a:solidFill>
                  <a:schemeClr val="dk1"/>
                </a:solidFill>
                <a:latin typeface="Times"/>
                <a:ea typeface="Times"/>
                <a:cs typeface="Times"/>
                <a:sym typeface="Times"/>
              </a:rPr>
              <a:t>Semantic Advancement: New Natural Language Processing (NLP) Models can be used to enhance the model's understanding of the semantic context within memes.</a:t>
            </a:r>
            <a:endParaRPr sz="2100">
              <a:solidFill>
                <a:schemeClr val="dk1"/>
              </a:solidFill>
              <a:latin typeface="Times"/>
              <a:ea typeface="Times"/>
              <a:cs typeface="Times"/>
              <a:sym typeface="Time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5"/>
          <p:cNvSpPr/>
          <p:nvPr/>
        </p:nvSpPr>
        <p:spPr>
          <a:xfrm>
            <a:off x="305975" y="349700"/>
            <a:ext cx="3533400" cy="721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5"/>
          <p:cNvSpPr txBox="1"/>
          <p:nvPr>
            <p:ph type="title"/>
          </p:nvPr>
        </p:nvSpPr>
        <p:spPr>
          <a:xfrm>
            <a:off x="311700" y="2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20">
                <a:latin typeface="Times"/>
                <a:ea typeface="Times"/>
                <a:cs typeface="Times"/>
                <a:sym typeface="Times"/>
              </a:rPr>
              <a:t>References (¼)</a:t>
            </a:r>
            <a:endParaRPr sz="4220">
              <a:latin typeface="Times"/>
              <a:ea typeface="Times"/>
              <a:cs typeface="Times"/>
              <a:sym typeface="Times"/>
            </a:endParaRPr>
          </a:p>
        </p:txBody>
      </p:sp>
      <p:sp>
        <p:nvSpPr>
          <p:cNvPr id="602" name="Google Shape;602;p75"/>
          <p:cNvSpPr txBox="1"/>
          <p:nvPr>
            <p:ph idx="1" type="body"/>
          </p:nvPr>
        </p:nvSpPr>
        <p:spPr>
          <a:xfrm>
            <a:off x="311700" y="1143025"/>
            <a:ext cx="8520600" cy="374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Times"/>
              <a:buAutoNum type="arabicPeriod"/>
            </a:pPr>
            <a:r>
              <a:rPr lang="en">
                <a:solidFill>
                  <a:schemeClr val="dk1"/>
                </a:solidFill>
                <a:latin typeface="Times"/>
                <a:ea typeface="Times"/>
                <a:cs typeface="Times"/>
                <a:sym typeface="Times"/>
              </a:rPr>
              <a:t>An approach to detect offence in Memes using Natural Language Processing(NLP) and Deep learning  </a:t>
            </a:r>
            <a:endParaRPr>
              <a:solidFill>
                <a:schemeClr val="dk1"/>
              </a:solidFill>
              <a:latin typeface="Times"/>
              <a:ea typeface="Times"/>
              <a:cs typeface="Times"/>
              <a:sym typeface="Times"/>
            </a:endParaRPr>
          </a:p>
          <a:p>
            <a:pPr indent="-317500" lvl="1" marL="914400" rtl="0" algn="l">
              <a:spcBef>
                <a:spcPts val="0"/>
              </a:spcBef>
              <a:spcAft>
                <a:spcPts val="0"/>
              </a:spcAft>
              <a:buClr>
                <a:schemeClr val="dk1"/>
              </a:buClr>
              <a:buSzPts val="1400"/>
              <a:buFont typeface="Times"/>
              <a:buChar char="○"/>
            </a:pPr>
            <a:r>
              <a:rPr lang="en">
                <a:solidFill>
                  <a:schemeClr val="dk1"/>
                </a:solidFill>
                <a:latin typeface="Times"/>
                <a:ea typeface="Times"/>
                <a:cs typeface="Times"/>
                <a:sym typeface="Times"/>
              </a:rPr>
              <a:t>Authors: Roushan Kumar Giri, Subhash Chandra Gupta, Umesh Kumar Gupta</a:t>
            </a:r>
            <a:endParaRPr>
              <a:solidFill>
                <a:schemeClr val="dk1"/>
              </a:solidFill>
              <a:latin typeface="Times"/>
              <a:ea typeface="Times"/>
              <a:cs typeface="Times"/>
              <a:sym typeface="Times"/>
            </a:endParaRPr>
          </a:p>
          <a:p>
            <a:pPr indent="-317500" lvl="1" marL="914400" rtl="0" algn="l">
              <a:spcBef>
                <a:spcPts val="0"/>
              </a:spcBef>
              <a:spcAft>
                <a:spcPts val="0"/>
              </a:spcAft>
              <a:buClr>
                <a:schemeClr val="dk1"/>
              </a:buClr>
              <a:buSzPts val="1400"/>
              <a:buFont typeface="Times"/>
              <a:buChar char="○"/>
            </a:pPr>
            <a:r>
              <a:rPr lang="en">
                <a:solidFill>
                  <a:schemeClr val="dk1"/>
                </a:solidFill>
                <a:latin typeface="Times"/>
                <a:ea typeface="Times"/>
                <a:cs typeface="Times"/>
                <a:sym typeface="Times"/>
              </a:rPr>
              <a:t>Source: </a:t>
            </a:r>
            <a:r>
              <a:rPr lang="en" u="sng">
                <a:solidFill>
                  <a:schemeClr val="dk1"/>
                </a:solidFill>
                <a:latin typeface="Times"/>
                <a:ea typeface="Times"/>
                <a:cs typeface="Times"/>
                <a:sym typeface="Times"/>
                <a:hlinkClick r:id="rId3">
                  <a:extLst>
                    <a:ext uri="{A12FA001-AC4F-418D-AE19-62706E023703}">
                      <ahyp:hlinkClr val="tx"/>
                    </a:ext>
                  </a:extLst>
                </a:hlinkClick>
              </a:rPr>
              <a:t>https://sci-hub.se/https://ieeexplore.ieee.org/document/9402406</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rPr lang="en">
                <a:solidFill>
                  <a:schemeClr val="dk1"/>
                </a:solidFill>
                <a:latin typeface="Times"/>
                <a:ea typeface="Times"/>
                <a:cs typeface="Times"/>
                <a:sym typeface="Times"/>
              </a:rPr>
              <a:t>2.    </a:t>
            </a:r>
            <a:r>
              <a:rPr lang="en">
                <a:solidFill>
                  <a:schemeClr val="dk1"/>
                </a:solidFill>
                <a:latin typeface="Times"/>
                <a:ea typeface="Times"/>
                <a:cs typeface="Times"/>
                <a:sym typeface="Times"/>
              </a:rPr>
              <a:t>Exploring Hate Speech Detection in Multimodal Publications</a:t>
            </a:r>
            <a:endParaRPr>
              <a:solidFill>
                <a:schemeClr val="dk1"/>
              </a:solidFill>
              <a:latin typeface="Times"/>
              <a:ea typeface="Times"/>
              <a:cs typeface="Times"/>
              <a:sym typeface="Times"/>
            </a:endParaRPr>
          </a:p>
          <a:p>
            <a:pPr indent="-317500" lvl="1" marL="914400" rtl="0" algn="l">
              <a:spcBef>
                <a:spcPts val="1200"/>
              </a:spcBef>
              <a:spcAft>
                <a:spcPts val="0"/>
              </a:spcAft>
              <a:buClr>
                <a:schemeClr val="dk1"/>
              </a:buClr>
              <a:buSzPts val="1400"/>
              <a:buFont typeface="Times"/>
              <a:buChar char="○"/>
            </a:pPr>
            <a:r>
              <a:rPr lang="en">
                <a:solidFill>
                  <a:schemeClr val="dk1"/>
                </a:solidFill>
                <a:latin typeface="Times"/>
                <a:ea typeface="Times"/>
                <a:cs typeface="Times"/>
                <a:sym typeface="Times"/>
              </a:rPr>
              <a:t>Authors:Raul Gomez, Jaume Gibert, Lluis Gomez, Dimosthenis Karatzas Eurecat, Centre Tecnologic de Catalunya, Unitat de Tecnologies Audiovisuals, Barcelona, Spain, Computer Vision Center, Universitat Autonoma de Barcelona, Barcelona, Spain</a:t>
            </a:r>
            <a:endParaRPr>
              <a:solidFill>
                <a:schemeClr val="dk1"/>
              </a:solidFill>
              <a:latin typeface="Times"/>
              <a:ea typeface="Times"/>
              <a:cs typeface="Times"/>
              <a:sym typeface="Times"/>
            </a:endParaRPr>
          </a:p>
          <a:p>
            <a:pPr indent="-317500" lvl="1" marL="914400" rtl="0" algn="l">
              <a:spcBef>
                <a:spcPts val="0"/>
              </a:spcBef>
              <a:spcAft>
                <a:spcPts val="0"/>
              </a:spcAft>
              <a:buClr>
                <a:schemeClr val="dk1"/>
              </a:buClr>
              <a:buSzPts val="1400"/>
              <a:buFont typeface="Times"/>
              <a:buChar char="○"/>
            </a:pPr>
            <a:r>
              <a:rPr lang="en">
                <a:solidFill>
                  <a:schemeClr val="dk1"/>
                </a:solidFill>
                <a:latin typeface="Times"/>
                <a:ea typeface="Times"/>
                <a:cs typeface="Times"/>
                <a:sym typeface="Times"/>
              </a:rPr>
              <a:t>Source: </a:t>
            </a:r>
            <a:r>
              <a:rPr lang="en" u="sng">
                <a:solidFill>
                  <a:schemeClr val="dk1"/>
                </a:solidFill>
                <a:latin typeface="Times"/>
                <a:ea typeface="Times"/>
                <a:cs typeface="Times"/>
                <a:sym typeface="Times"/>
                <a:hlinkClick r:id="rId4">
                  <a:extLst>
                    <a:ext uri="{A12FA001-AC4F-418D-AE19-62706E023703}">
                      <ahyp:hlinkClr val="tx"/>
                    </a:ext>
                  </a:extLst>
                </a:hlinkClick>
              </a:rPr>
              <a:t>https://arxiv.org/pdf/1910.03814.pdf</a:t>
            </a:r>
            <a:endParaRPr>
              <a:solidFill>
                <a:schemeClr val="dk1"/>
              </a:solidFill>
              <a:latin typeface="Times"/>
              <a:ea typeface="Times"/>
              <a:cs typeface="Times"/>
              <a:sym typeface="Time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6"/>
          <p:cNvSpPr/>
          <p:nvPr/>
        </p:nvSpPr>
        <p:spPr>
          <a:xfrm>
            <a:off x="311700" y="364275"/>
            <a:ext cx="3730200" cy="721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6"/>
          <p:cNvSpPr txBox="1"/>
          <p:nvPr>
            <p:ph type="title"/>
          </p:nvPr>
        </p:nvSpPr>
        <p:spPr>
          <a:xfrm>
            <a:off x="311700" y="2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20">
                <a:latin typeface="Times"/>
                <a:ea typeface="Times"/>
                <a:cs typeface="Times"/>
                <a:sym typeface="Times"/>
              </a:rPr>
              <a:t>References </a:t>
            </a:r>
            <a:r>
              <a:rPr lang="en" sz="4220">
                <a:latin typeface="Times"/>
                <a:ea typeface="Times"/>
                <a:cs typeface="Times"/>
                <a:sym typeface="Times"/>
              </a:rPr>
              <a:t>(2/4)</a:t>
            </a:r>
            <a:endParaRPr sz="4220">
              <a:latin typeface="Times"/>
              <a:ea typeface="Times"/>
              <a:cs typeface="Times"/>
              <a:sym typeface="Times"/>
            </a:endParaRPr>
          </a:p>
        </p:txBody>
      </p:sp>
      <p:sp>
        <p:nvSpPr>
          <p:cNvPr id="609" name="Google Shape;609;p76"/>
          <p:cNvSpPr txBox="1"/>
          <p:nvPr>
            <p:ph idx="1" type="body"/>
          </p:nvPr>
        </p:nvSpPr>
        <p:spPr>
          <a:xfrm>
            <a:off x="311700" y="1342350"/>
            <a:ext cx="8520600" cy="354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chemeClr val="dk1"/>
                </a:solidFill>
                <a:latin typeface="Times"/>
                <a:ea typeface="Times"/>
                <a:cs typeface="Times"/>
                <a:sym typeface="Times"/>
              </a:rPr>
              <a:t>3.   Multimodal Meme Dataset (MultiOFF) for Identifying Offensive Content in               Image and Text </a:t>
            </a:r>
            <a:endParaRPr sz="2000">
              <a:solidFill>
                <a:schemeClr val="dk1"/>
              </a:solidFill>
              <a:latin typeface="Times"/>
              <a:ea typeface="Times"/>
              <a:cs typeface="Times"/>
              <a:sym typeface="Times"/>
            </a:endParaRPr>
          </a:p>
          <a:p>
            <a:pPr indent="-330200" lvl="1" marL="914400" rtl="0" algn="l">
              <a:spcBef>
                <a:spcPts val="1200"/>
              </a:spcBef>
              <a:spcAft>
                <a:spcPts val="0"/>
              </a:spcAft>
              <a:buClr>
                <a:schemeClr val="dk1"/>
              </a:buClr>
              <a:buSzPts val="1600"/>
              <a:buFont typeface="Times"/>
              <a:buAutoNum type="alphaLcPeriod"/>
            </a:pPr>
            <a:r>
              <a:rPr lang="en" sz="1600">
                <a:solidFill>
                  <a:schemeClr val="dk1"/>
                </a:solidFill>
                <a:latin typeface="Times"/>
                <a:ea typeface="Times"/>
                <a:cs typeface="Times"/>
                <a:sym typeface="Times"/>
              </a:rPr>
              <a:t>Authors: Shardul Suryawanshi, Bharathi Raja Chakravarthi, Mihael Arcan, Paul Buitelaar</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AutoNum type="alphaLcPeriod"/>
            </a:pPr>
            <a:r>
              <a:rPr lang="en" sz="1600">
                <a:solidFill>
                  <a:schemeClr val="dk1"/>
                </a:solidFill>
                <a:latin typeface="Times"/>
                <a:ea typeface="Times"/>
                <a:cs typeface="Times"/>
                <a:sym typeface="Times"/>
              </a:rPr>
              <a:t>Source: </a:t>
            </a:r>
            <a:r>
              <a:rPr lang="en" sz="1600" u="sng">
                <a:solidFill>
                  <a:schemeClr val="dk1"/>
                </a:solidFill>
                <a:latin typeface="Times"/>
                <a:ea typeface="Times"/>
                <a:cs typeface="Times"/>
                <a:sym typeface="Times"/>
                <a:hlinkClick r:id="rId3">
                  <a:extLst>
                    <a:ext uri="{A12FA001-AC4F-418D-AE19-62706E023703}">
                      <ahyp:hlinkClr val="tx"/>
                    </a:ext>
                  </a:extLst>
                </a:hlinkClick>
              </a:rPr>
              <a:t>https://aclanthology.org/2020.trac-1.6.pdf</a:t>
            </a:r>
            <a:endParaRPr sz="1600">
              <a:solidFill>
                <a:schemeClr val="dk1"/>
              </a:solidFill>
              <a:latin typeface="Times"/>
              <a:ea typeface="Times"/>
              <a:cs typeface="Times"/>
              <a:sym typeface="Times"/>
            </a:endParaRPr>
          </a:p>
          <a:p>
            <a:pPr indent="0" lvl="0" marL="457200" rtl="0" algn="l">
              <a:spcBef>
                <a:spcPts val="1200"/>
              </a:spcBef>
              <a:spcAft>
                <a:spcPts val="0"/>
              </a:spcAft>
              <a:buNone/>
            </a:pPr>
            <a:r>
              <a:t/>
            </a:r>
            <a:endParaRPr sz="2000">
              <a:solidFill>
                <a:schemeClr val="dk1"/>
              </a:solidFill>
              <a:latin typeface="Times"/>
              <a:ea typeface="Times"/>
              <a:cs typeface="Times"/>
              <a:sym typeface="Times"/>
            </a:endParaRPr>
          </a:p>
          <a:p>
            <a:pPr indent="0" lvl="0" marL="0" rtl="0" algn="l">
              <a:spcBef>
                <a:spcPts val="1200"/>
              </a:spcBef>
              <a:spcAft>
                <a:spcPts val="0"/>
              </a:spcAft>
              <a:buNone/>
            </a:pPr>
            <a:r>
              <a:rPr lang="en" sz="2000">
                <a:solidFill>
                  <a:schemeClr val="dk1"/>
                </a:solidFill>
                <a:latin typeface="Times"/>
                <a:ea typeface="Times"/>
                <a:cs typeface="Times"/>
                <a:sym typeface="Times"/>
              </a:rPr>
              <a:t>4.   </a:t>
            </a:r>
            <a:r>
              <a:rPr lang="en" sz="2000">
                <a:solidFill>
                  <a:schemeClr val="dk1"/>
                </a:solidFill>
                <a:latin typeface="Times"/>
                <a:ea typeface="Times"/>
                <a:cs typeface="Times"/>
                <a:sym typeface="Times"/>
              </a:rPr>
              <a:t>Racist or Sexist Meme? Classifying Memes beyond Hateful </a:t>
            </a:r>
            <a:endParaRPr sz="2000">
              <a:solidFill>
                <a:schemeClr val="dk1"/>
              </a:solidFill>
              <a:latin typeface="Times"/>
              <a:ea typeface="Times"/>
              <a:cs typeface="Times"/>
              <a:sym typeface="Times"/>
            </a:endParaRPr>
          </a:p>
          <a:p>
            <a:pPr indent="-330200" lvl="1" marL="914400" rtl="0" algn="l">
              <a:spcBef>
                <a:spcPts val="1200"/>
              </a:spcBef>
              <a:spcAft>
                <a:spcPts val="0"/>
              </a:spcAft>
              <a:buClr>
                <a:schemeClr val="dk1"/>
              </a:buClr>
              <a:buSzPts val="1600"/>
              <a:buFont typeface="Times"/>
              <a:buAutoNum type="alphaLcPeriod"/>
            </a:pPr>
            <a:r>
              <a:rPr lang="en" sz="1600">
                <a:solidFill>
                  <a:schemeClr val="dk1"/>
                </a:solidFill>
                <a:latin typeface="Times"/>
                <a:ea typeface="Times"/>
                <a:cs typeface="Times"/>
                <a:sym typeface="Times"/>
              </a:rPr>
              <a:t>Authors: </a:t>
            </a:r>
            <a:r>
              <a:rPr lang="en" sz="1600">
                <a:solidFill>
                  <a:schemeClr val="dk1"/>
                </a:solidFill>
                <a:latin typeface="Times"/>
                <a:ea typeface="Times"/>
                <a:cs typeface="Times"/>
                <a:sym typeface="Times"/>
              </a:rPr>
              <a:t>Haris Bin Zia, Ignacio Castro, Gareth Tyson</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AutoNum type="alphaLcPeriod"/>
            </a:pPr>
            <a:r>
              <a:rPr lang="en" sz="1600">
                <a:solidFill>
                  <a:schemeClr val="dk1"/>
                </a:solidFill>
                <a:latin typeface="Times"/>
                <a:ea typeface="Times"/>
                <a:cs typeface="Times"/>
                <a:sym typeface="Times"/>
              </a:rPr>
              <a:t>Source: </a:t>
            </a:r>
            <a:r>
              <a:rPr lang="en" sz="1600" u="sng">
                <a:solidFill>
                  <a:schemeClr val="dk1"/>
                </a:solidFill>
                <a:latin typeface="Times"/>
                <a:ea typeface="Times"/>
                <a:cs typeface="Times"/>
                <a:sym typeface="Times"/>
                <a:hlinkClick r:id="rId4">
                  <a:extLst>
                    <a:ext uri="{A12FA001-AC4F-418D-AE19-62706E023703}">
                      <ahyp:hlinkClr val="tx"/>
                    </a:ext>
                  </a:extLst>
                </a:hlinkClick>
              </a:rPr>
              <a:t>https://aclanthology.org/2021.woah-1.23.pdf</a:t>
            </a:r>
            <a:endParaRPr sz="1600">
              <a:solidFill>
                <a:schemeClr val="dk1"/>
              </a:solidFill>
              <a:latin typeface="Times"/>
              <a:ea typeface="Times"/>
              <a:cs typeface="Times"/>
              <a:sym typeface="Time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7"/>
          <p:cNvSpPr/>
          <p:nvPr/>
        </p:nvSpPr>
        <p:spPr>
          <a:xfrm>
            <a:off x="305975" y="349700"/>
            <a:ext cx="3533400" cy="721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7"/>
          <p:cNvSpPr txBox="1"/>
          <p:nvPr>
            <p:ph type="title"/>
          </p:nvPr>
        </p:nvSpPr>
        <p:spPr>
          <a:xfrm>
            <a:off x="311700" y="2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20">
                <a:latin typeface="Times"/>
                <a:ea typeface="Times"/>
                <a:cs typeface="Times"/>
                <a:sym typeface="Times"/>
              </a:rPr>
              <a:t>References (¾)</a:t>
            </a:r>
            <a:endParaRPr sz="4220">
              <a:latin typeface="Times"/>
              <a:ea typeface="Times"/>
              <a:cs typeface="Times"/>
              <a:sym typeface="Times"/>
            </a:endParaRPr>
          </a:p>
        </p:txBody>
      </p:sp>
      <p:sp>
        <p:nvSpPr>
          <p:cNvPr id="616" name="Google Shape;616;p77"/>
          <p:cNvSpPr txBox="1"/>
          <p:nvPr>
            <p:ph idx="1" type="body"/>
          </p:nvPr>
        </p:nvSpPr>
        <p:spPr>
          <a:xfrm>
            <a:off x="311700" y="1342350"/>
            <a:ext cx="8520600" cy="354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000">
                <a:solidFill>
                  <a:schemeClr val="dk1"/>
                </a:solidFill>
                <a:latin typeface="Times"/>
                <a:ea typeface="Times"/>
                <a:cs typeface="Times"/>
                <a:sym typeface="Times"/>
              </a:rPr>
              <a:t>5.   Hate Speech in Pixels: Detection of Offensive Memes towards Automatic      Moderation </a:t>
            </a:r>
            <a:endParaRPr sz="2000">
              <a:solidFill>
                <a:schemeClr val="dk1"/>
              </a:solidFill>
              <a:latin typeface="Times"/>
              <a:ea typeface="Times"/>
              <a:cs typeface="Times"/>
              <a:sym typeface="Times"/>
            </a:endParaRPr>
          </a:p>
          <a:p>
            <a:pPr indent="-330200" lvl="1" marL="914400" rtl="0" algn="l">
              <a:spcBef>
                <a:spcPts val="1200"/>
              </a:spcBef>
              <a:spcAft>
                <a:spcPts val="0"/>
              </a:spcAft>
              <a:buClr>
                <a:schemeClr val="dk1"/>
              </a:buClr>
              <a:buSzPts val="1600"/>
              <a:buFont typeface="Times"/>
              <a:buChar char="○"/>
            </a:pPr>
            <a:r>
              <a:rPr lang="en" sz="1600">
                <a:solidFill>
                  <a:schemeClr val="dk1"/>
                </a:solidFill>
                <a:latin typeface="Times"/>
                <a:ea typeface="Times"/>
                <a:cs typeface="Times"/>
                <a:sym typeface="Times"/>
              </a:rPr>
              <a:t>Authors: Benet Oriol Sabat, Cristian Canton Ferrer, Xavier Giro-i-Nieto</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Char char="○"/>
            </a:pPr>
            <a:r>
              <a:rPr lang="en" sz="1600">
                <a:solidFill>
                  <a:schemeClr val="dk1"/>
                </a:solidFill>
                <a:latin typeface="Times"/>
                <a:ea typeface="Times"/>
                <a:cs typeface="Times"/>
                <a:sym typeface="Times"/>
              </a:rPr>
              <a:t>Source: </a:t>
            </a:r>
            <a:r>
              <a:rPr lang="en" sz="1600" u="sng">
                <a:solidFill>
                  <a:schemeClr val="dk1"/>
                </a:solidFill>
                <a:latin typeface="Times"/>
                <a:ea typeface="Times"/>
                <a:cs typeface="Times"/>
                <a:sym typeface="Times"/>
                <a:hlinkClick r:id="rId3">
                  <a:extLst>
                    <a:ext uri="{A12FA001-AC4F-418D-AE19-62706E023703}">
                      <ahyp:hlinkClr val="tx"/>
                    </a:ext>
                  </a:extLst>
                </a:hlinkClick>
              </a:rPr>
              <a:t>https://arxiv.org/pdf/1910.02334.pdf</a:t>
            </a:r>
            <a:endParaRPr sz="1600">
              <a:solidFill>
                <a:schemeClr val="dk1"/>
              </a:solidFill>
              <a:latin typeface="Times"/>
              <a:ea typeface="Times"/>
              <a:cs typeface="Times"/>
              <a:sym typeface="Times"/>
            </a:endParaRPr>
          </a:p>
          <a:p>
            <a:pPr indent="0" lvl="0" marL="0" rtl="0" algn="l">
              <a:spcBef>
                <a:spcPts val="1200"/>
              </a:spcBef>
              <a:spcAft>
                <a:spcPts val="0"/>
              </a:spcAft>
              <a:buNone/>
            </a:pPr>
            <a:r>
              <a:t/>
            </a:r>
            <a:endParaRPr sz="2000">
              <a:solidFill>
                <a:schemeClr val="dk1"/>
              </a:solidFill>
              <a:latin typeface="Times"/>
              <a:ea typeface="Times"/>
              <a:cs typeface="Times"/>
              <a:sym typeface="Times"/>
            </a:endParaRPr>
          </a:p>
          <a:p>
            <a:pPr indent="0" lvl="0" marL="0" rtl="0" algn="l">
              <a:spcBef>
                <a:spcPts val="1200"/>
              </a:spcBef>
              <a:spcAft>
                <a:spcPts val="0"/>
              </a:spcAft>
              <a:buNone/>
            </a:pPr>
            <a:r>
              <a:rPr lang="en" sz="2000">
                <a:solidFill>
                  <a:schemeClr val="dk1"/>
                </a:solidFill>
                <a:latin typeface="Times"/>
                <a:ea typeface="Times"/>
                <a:cs typeface="Times"/>
                <a:sym typeface="Times"/>
              </a:rPr>
              <a:t>6.   </a:t>
            </a:r>
            <a:r>
              <a:rPr lang="en" sz="2000">
                <a:solidFill>
                  <a:schemeClr val="dk1"/>
                </a:solidFill>
                <a:latin typeface="Times"/>
                <a:ea typeface="Times"/>
                <a:cs typeface="Times"/>
                <a:sym typeface="Times"/>
              </a:rPr>
              <a:t>AOMD: An Analogy-aware Approach to Offensive Meme Detection on         Social Media</a:t>
            </a:r>
            <a:endParaRPr sz="2000">
              <a:solidFill>
                <a:schemeClr val="dk1"/>
              </a:solidFill>
              <a:latin typeface="Times"/>
              <a:ea typeface="Times"/>
              <a:cs typeface="Times"/>
              <a:sym typeface="Times"/>
            </a:endParaRPr>
          </a:p>
          <a:p>
            <a:pPr indent="-330200" lvl="1" marL="914400" rtl="0" algn="l">
              <a:spcBef>
                <a:spcPts val="1200"/>
              </a:spcBef>
              <a:spcAft>
                <a:spcPts val="0"/>
              </a:spcAft>
              <a:buClr>
                <a:schemeClr val="dk1"/>
              </a:buClr>
              <a:buSzPts val="1600"/>
              <a:buFont typeface="Times"/>
              <a:buChar char="○"/>
            </a:pPr>
            <a:r>
              <a:rPr lang="en" sz="1600">
                <a:solidFill>
                  <a:schemeClr val="dk1"/>
                </a:solidFill>
                <a:latin typeface="Times"/>
                <a:ea typeface="Times"/>
                <a:cs typeface="Times"/>
                <a:sym typeface="Times"/>
              </a:rPr>
              <a:t>Authors: Lanyu Shang, Yang Zhang, Yuheng Zha, Yingxi Chen, Christina Youn, Dong Wang</a:t>
            </a:r>
            <a:endParaRPr sz="1600">
              <a:solidFill>
                <a:schemeClr val="dk1"/>
              </a:solidFill>
              <a:latin typeface="Times"/>
              <a:ea typeface="Times"/>
              <a:cs typeface="Times"/>
              <a:sym typeface="Times"/>
            </a:endParaRPr>
          </a:p>
          <a:p>
            <a:pPr indent="-330200" lvl="1" marL="914400" rtl="0" algn="l">
              <a:spcBef>
                <a:spcPts val="0"/>
              </a:spcBef>
              <a:spcAft>
                <a:spcPts val="0"/>
              </a:spcAft>
              <a:buClr>
                <a:schemeClr val="dk1"/>
              </a:buClr>
              <a:buSzPts val="1600"/>
              <a:buFont typeface="Times"/>
              <a:buChar char="○"/>
            </a:pPr>
            <a:r>
              <a:rPr lang="en" sz="1600">
                <a:solidFill>
                  <a:schemeClr val="dk1"/>
                </a:solidFill>
                <a:latin typeface="Times"/>
                <a:ea typeface="Times"/>
                <a:cs typeface="Times"/>
                <a:sym typeface="Times"/>
              </a:rPr>
              <a:t>Source: </a:t>
            </a:r>
            <a:r>
              <a:rPr lang="en" sz="1600" u="sng">
                <a:solidFill>
                  <a:schemeClr val="dk1"/>
                </a:solidFill>
                <a:latin typeface="Times"/>
                <a:ea typeface="Times"/>
                <a:cs typeface="Times"/>
                <a:sym typeface="Times"/>
                <a:hlinkClick r:id="rId4">
                  <a:extLst>
                    <a:ext uri="{A12FA001-AC4F-418D-AE19-62706E023703}">
                      <ahyp:hlinkClr val="tx"/>
                    </a:ext>
                  </a:extLst>
                </a:hlinkClick>
              </a:rPr>
              <a:t>https://arxiv.org/pdf/2106.11229.pdf</a:t>
            </a:r>
            <a:endParaRPr sz="1600">
              <a:solidFill>
                <a:schemeClr val="dk1"/>
              </a:solidFill>
              <a:latin typeface="Times"/>
              <a:ea typeface="Times"/>
              <a:cs typeface="Times"/>
              <a:sym typeface="Time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8"/>
          <p:cNvSpPr/>
          <p:nvPr/>
        </p:nvSpPr>
        <p:spPr>
          <a:xfrm>
            <a:off x="305975" y="349700"/>
            <a:ext cx="3730200" cy="721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8"/>
          <p:cNvSpPr txBox="1"/>
          <p:nvPr>
            <p:ph type="title"/>
          </p:nvPr>
        </p:nvSpPr>
        <p:spPr>
          <a:xfrm>
            <a:off x="311700" y="2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220">
                <a:latin typeface="Times"/>
                <a:ea typeface="Times"/>
                <a:cs typeface="Times"/>
                <a:sym typeface="Times"/>
              </a:rPr>
              <a:t>References (4/4)</a:t>
            </a:r>
            <a:endParaRPr sz="4220">
              <a:latin typeface="Times"/>
              <a:ea typeface="Times"/>
              <a:cs typeface="Times"/>
              <a:sym typeface="Times"/>
            </a:endParaRPr>
          </a:p>
        </p:txBody>
      </p:sp>
      <p:sp>
        <p:nvSpPr>
          <p:cNvPr id="623" name="Google Shape;623;p78"/>
          <p:cNvSpPr txBox="1"/>
          <p:nvPr>
            <p:ph idx="1" type="body"/>
          </p:nvPr>
        </p:nvSpPr>
        <p:spPr>
          <a:xfrm>
            <a:off x="311700" y="1342350"/>
            <a:ext cx="8520600" cy="3545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100">
                <a:solidFill>
                  <a:schemeClr val="dk1"/>
                </a:solidFill>
                <a:latin typeface="Times"/>
                <a:ea typeface="Times"/>
                <a:cs typeface="Times"/>
                <a:sym typeface="Times"/>
              </a:rPr>
              <a:t>7.     Disentangling Hate in Online Memes </a:t>
            </a:r>
            <a:endParaRPr sz="2100">
              <a:solidFill>
                <a:schemeClr val="dk1"/>
              </a:solidFill>
              <a:latin typeface="Times"/>
              <a:ea typeface="Times"/>
              <a:cs typeface="Times"/>
              <a:sym typeface="Times"/>
            </a:endParaRPr>
          </a:p>
          <a:p>
            <a:pPr indent="-320357" lvl="1" marL="914400" rtl="0" algn="l">
              <a:spcBef>
                <a:spcPts val="1200"/>
              </a:spcBef>
              <a:spcAft>
                <a:spcPts val="0"/>
              </a:spcAft>
              <a:buClr>
                <a:schemeClr val="dk1"/>
              </a:buClr>
              <a:buSzPct val="100000"/>
              <a:buFont typeface="Times"/>
              <a:buChar char="○"/>
            </a:pPr>
            <a:r>
              <a:rPr lang="en" sz="1700">
                <a:solidFill>
                  <a:schemeClr val="dk1"/>
                </a:solidFill>
                <a:latin typeface="Times"/>
                <a:ea typeface="Times"/>
                <a:cs typeface="Times"/>
                <a:sym typeface="Times"/>
              </a:rPr>
              <a:t>Authors: Roy Ka-Wei Lee, Rui Cao, Ziqing Fan, Jing Jiang, Wen-Haw Chong</a:t>
            </a:r>
            <a:endParaRPr sz="1700">
              <a:solidFill>
                <a:schemeClr val="dk1"/>
              </a:solidFill>
              <a:latin typeface="Times"/>
              <a:ea typeface="Times"/>
              <a:cs typeface="Times"/>
              <a:sym typeface="Times"/>
            </a:endParaRPr>
          </a:p>
          <a:p>
            <a:pPr indent="-320357" lvl="1" marL="914400" rtl="0" algn="l">
              <a:spcBef>
                <a:spcPts val="0"/>
              </a:spcBef>
              <a:spcAft>
                <a:spcPts val="0"/>
              </a:spcAft>
              <a:buClr>
                <a:schemeClr val="dk1"/>
              </a:buClr>
              <a:buSzPct val="100000"/>
              <a:buFont typeface="Times"/>
              <a:buChar char="○"/>
            </a:pPr>
            <a:r>
              <a:rPr lang="en" sz="1700">
                <a:solidFill>
                  <a:schemeClr val="dk1"/>
                </a:solidFill>
                <a:latin typeface="Times"/>
                <a:ea typeface="Times"/>
                <a:cs typeface="Times"/>
                <a:sym typeface="Times"/>
              </a:rPr>
              <a:t>Source: </a:t>
            </a:r>
            <a:r>
              <a:rPr lang="en" sz="1700" u="sng">
                <a:solidFill>
                  <a:schemeClr val="dk1"/>
                </a:solidFill>
                <a:latin typeface="Times"/>
                <a:ea typeface="Times"/>
                <a:cs typeface="Times"/>
                <a:sym typeface="Times"/>
                <a:hlinkClick r:id="rId3">
                  <a:extLst>
                    <a:ext uri="{A12FA001-AC4F-418D-AE19-62706E023703}">
                      <ahyp:hlinkClr val="tx"/>
                    </a:ext>
                  </a:extLst>
                </a:hlinkClick>
              </a:rPr>
              <a:t>https://dl.acm.org/doi/pdf/10.1145/3474085.3475625</a:t>
            </a:r>
            <a:endParaRPr sz="2100">
              <a:solidFill>
                <a:schemeClr val="dk1"/>
              </a:solidFill>
              <a:latin typeface="Times"/>
              <a:ea typeface="Times"/>
              <a:cs typeface="Times"/>
              <a:sym typeface="Times"/>
            </a:endParaRPr>
          </a:p>
          <a:p>
            <a:pPr indent="0" lvl="0" marL="0" rtl="0" algn="l">
              <a:spcBef>
                <a:spcPts val="1200"/>
              </a:spcBef>
              <a:spcAft>
                <a:spcPts val="0"/>
              </a:spcAft>
              <a:buNone/>
            </a:pPr>
            <a:r>
              <a:rPr lang="en" sz="2100">
                <a:solidFill>
                  <a:schemeClr val="dk1"/>
                </a:solidFill>
                <a:latin typeface="Times"/>
                <a:ea typeface="Times"/>
                <a:cs typeface="Times"/>
                <a:sym typeface="Times"/>
              </a:rPr>
              <a:t>8.     </a:t>
            </a:r>
            <a:r>
              <a:rPr lang="en" sz="2100">
                <a:solidFill>
                  <a:schemeClr val="dk1"/>
                </a:solidFill>
                <a:latin typeface="Times"/>
                <a:ea typeface="Times"/>
                <a:cs typeface="Times"/>
                <a:sym typeface="Times"/>
              </a:rPr>
              <a:t>DISARM: Detecting the Victims Targeted by Harmful Memes </a:t>
            </a:r>
            <a:endParaRPr sz="2100">
              <a:solidFill>
                <a:schemeClr val="dk1"/>
              </a:solidFill>
              <a:latin typeface="Times"/>
              <a:ea typeface="Times"/>
              <a:cs typeface="Times"/>
              <a:sym typeface="Times"/>
            </a:endParaRPr>
          </a:p>
          <a:p>
            <a:pPr indent="-320357" lvl="1" marL="914400" rtl="0" algn="l">
              <a:spcBef>
                <a:spcPts val="1200"/>
              </a:spcBef>
              <a:spcAft>
                <a:spcPts val="0"/>
              </a:spcAft>
              <a:buClr>
                <a:schemeClr val="dk1"/>
              </a:buClr>
              <a:buSzPct val="100000"/>
              <a:buFont typeface="Times"/>
              <a:buChar char="○"/>
            </a:pPr>
            <a:r>
              <a:rPr lang="en" sz="1700">
                <a:solidFill>
                  <a:schemeClr val="dk1"/>
                </a:solidFill>
                <a:latin typeface="Times"/>
                <a:ea typeface="Times"/>
                <a:cs typeface="Times"/>
                <a:sym typeface="Times"/>
              </a:rPr>
              <a:t>Authors: Shivam Sharma, Md. Shad Akhtar, Preslav Nakov, Tanmoy Chakraborty</a:t>
            </a:r>
            <a:endParaRPr sz="1700">
              <a:solidFill>
                <a:schemeClr val="dk1"/>
              </a:solidFill>
              <a:latin typeface="Times"/>
              <a:ea typeface="Times"/>
              <a:cs typeface="Times"/>
              <a:sym typeface="Times"/>
            </a:endParaRPr>
          </a:p>
          <a:p>
            <a:pPr indent="-320357" lvl="1" marL="914400" rtl="0" algn="l">
              <a:spcBef>
                <a:spcPts val="0"/>
              </a:spcBef>
              <a:spcAft>
                <a:spcPts val="0"/>
              </a:spcAft>
              <a:buClr>
                <a:schemeClr val="dk1"/>
              </a:buClr>
              <a:buSzPct val="100000"/>
              <a:buFont typeface="Times"/>
              <a:buChar char="○"/>
            </a:pPr>
            <a:r>
              <a:rPr lang="en" sz="1700">
                <a:solidFill>
                  <a:schemeClr val="dk1"/>
                </a:solidFill>
                <a:latin typeface="Times"/>
                <a:ea typeface="Times"/>
                <a:cs typeface="Times"/>
                <a:sym typeface="Times"/>
              </a:rPr>
              <a:t>Source: </a:t>
            </a:r>
            <a:r>
              <a:rPr lang="en" sz="1700" u="sng">
                <a:solidFill>
                  <a:schemeClr val="dk1"/>
                </a:solidFill>
                <a:latin typeface="Times"/>
                <a:ea typeface="Times"/>
                <a:cs typeface="Times"/>
                <a:sym typeface="Times"/>
                <a:hlinkClick r:id="rId4">
                  <a:extLst>
                    <a:ext uri="{A12FA001-AC4F-418D-AE19-62706E023703}">
                      <ahyp:hlinkClr val="tx"/>
                    </a:ext>
                  </a:extLst>
                </a:hlinkClick>
              </a:rPr>
              <a:t>https://aclanthology.org/2022.findings-naacl.118.pdf</a:t>
            </a:r>
            <a:endParaRPr sz="1700">
              <a:solidFill>
                <a:schemeClr val="dk1"/>
              </a:solidFill>
              <a:latin typeface="Times"/>
              <a:ea typeface="Times"/>
              <a:cs typeface="Times"/>
              <a:sym typeface="Times"/>
            </a:endParaRPr>
          </a:p>
          <a:p>
            <a:pPr indent="0" lvl="0" marL="0" rtl="0" algn="l">
              <a:spcBef>
                <a:spcPts val="1200"/>
              </a:spcBef>
              <a:spcAft>
                <a:spcPts val="0"/>
              </a:spcAft>
              <a:buNone/>
            </a:pPr>
            <a:r>
              <a:rPr lang="en" sz="1700">
                <a:solidFill>
                  <a:schemeClr val="dk1"/>
                </a:solidFill>
                <a:latin typeface="Times"/>
                <a:ea typeface="Times"/>
                <a:cs typeface="Times"/>
                <a:sym typeface="Times"/>
              </a:rPr>
              <a:t>9.      </a:t>
            </a:r>
            <a:r>
              <a:rPr lang="en" sz="1700" u="sng">
                <a:solidFill>
                  <a:schemeClr val="dk1"/>
                </a:solidFill>
                <a:latin typeface="Times"/>
                <a:ea typeface="Times"/>
                <a:cs typeface="Times"/>
                <a:sym typeface="Times"/>
                <a:hlinkClick r:id="rId5">
                  <a:extLst>
                    <a:ext uri="{A12FA001-AC4F-418D-AE19-62706E023703}">
                      <ahyp:hlinkClr val="tx"/>
                    </a:ext>
                  </a:extLst>
                </a:hlinkClick>
              </a:rPr>
              <a:t>https://github.com/imatge-upc/hate-speech-detection/blob/master/slides.pdf</a:t>
            </a:r>
            <a:endParaRPr sz="1700">
              <a:solidFill>
                <a:schemeClr val="dk1"/>
              </a:solidFill>
              <a:latin typeface="Times"/>
              <a:ea typeface="Times"/>
              <a:cs typeface="Times"/>
              <a:sym typeface="Times"/>
            </a:endParaRPr>
          </a:p>
          <a:p>
            <a:pPr indent="0" lvl="0" marL="0" rtl="0" algn="l">
              <a:spcBef>
                <a:spcPts val="1200"/>
              </a:spcBef>
              <a:spcAft>
                <a:spcPts val="0"/>
              </a:spcAft>
              <a:buNone/>
            </a:pPr>
            <a:r>
              <a:rPr lang="en" sz="1700">
                <a:solidFill>
                  <a:schemeClr val="dk1"/>
                </a:solidFill>
                <a:latin typeface="Times"/>
                <a:ea typeface="Times"/>
                <a:cs typeface="Times"/>
                <a:sym typeface="Times"/>
              </a:rPr>
              <a:t>10.    </a:t>
            </a:r>
            <a:r>
              <a:rPr lang="en" sz="1700" u="sng">
                <a:solidFill>
                  <a:srgbClr val="FFFBF0"/>
                </a:solidFill>
                <a:latin typeface="Times"/>
                <a:ea typeface="Times"/>
                <a:cs typeface="Times"/>
                <a:sym typeface="Times"/>
                <a:hlinkClick r:id="rId6">
                  <a:extLst>
                    <a:ext uri="{A12FA001-AC4F-418D-AE19-62706E023703}">
                      <ahyp:hlinkClr val="tx"/>
                    </a:ext>
                  </a:extLst>
                </a:hlinkClick>
              </a:rPr>
              <a:t>https://en.wikipedia.org/wiki/Cyberbullying</a:t>
            </a:r>
            <a:endParaRPr sz="1700">
              <a:solidFill>
                <a:srgbClr val="FFFBF0"/>
              </a:solidFill>
              <a:latin typeface="Times"/>
              <a:ea typeface="Times"/>
              <a:cs typeface="Times"/>
              <a:sym typeface="Times"/>
            </a:endParaRPr>
          </a:p>
          <a:p>
            <a:pPr indent="0" lvl="0" marL="0" rtl="0" algn="l">
              <a:spcBef>
                <a:spcPts val="1200"/>
              </a:spcBef>
              <a:spcAft>
                <a:spcPts val="0"/>
              </a:spcAft>
              <a:buNone/>
            </a:pPr>
            <a:r>
              <a:rPr lang="en" sz="1700">
                <a:solidFill>
                  <a:srgbClr val="FFFBF0"/>
                </a:solidFill>
                <a:latin typeface="Times"/>
                <a:ea typeface="Times"/>
                <a:cs typeface="Times"/>
                <a:sym typeface="Times"/>
              </a:rPr>
              <a:t>11.    </a:t>
            </a:r>
            <a:r>
              <a:rPr lang="en" sz="1700" u="sng">
                <a:solidFill>
                  <a:srgbClr val="FFFBF0"/>
                </a:solidFill>
                <a:latin typeface="Times"/>
                <a:ea typeface="Times"/>
                <a:cs typeface="Times"/>
                <a:sym typeface="Times"/>
                <a:hlinkClick r:id="rId7">
                  <a:extLst>
                    <a:ext uri="{A12FA001-AC4F-418D-AE19-62706E023703}">
                      <ahyp:hlinkClr val="tx"/>
                    </a:ext>
                  </a:extLst>
                </a:hlinkClick>
              </a:rPr>
              <a:t>https://en.wikipedia.org/wiki/Meme</a:t>
            </a:r>
            <a:endParaRPr sz="1700">
              <a:solidFill>
                <a:srgbClr val="FFFBF0"/>
              </a:solidFill>
              <a:latin typeface="Times"/>
              <a:ea typeface="Times"/>
              <a:cs typeface="Times"/>
              <a:sym typeface="Times"/>
            </a:endParaRPr>
          </a:p>
          <a:p>
            <a:pPr indent="0" lvl="0" marL="0" rtl="0" algn="l">
              <a:spcBef>
                <a:spcPts val="1200"/>
              </a:spcBef>
              <a:spcAft>
                <a:spcPts val="1200"/>
              </a:spcAft>
              <a:buNone/>
            </a:pPr>
            <a:r>
              <a:rPr lang="en" sz="1700">
                <a:solidFill>
                  <a:srgbClr val="FFFBF0"/>
                </a:solidFill>
                <a:latin typeface="Times"/>
                <a:ea typeface="Times"/>
                <a:cs typeface="Times"/>
                <a:sym typeface="Times"/>
              </a:rPr>
              <a:t>12.     https://shorturl.at/npsMV</a:t>
            </a:r>
            <a:endParaRPr sz="1700">
              <a:solidFill>
                <a:srgbClr val="FFFBF0"/>
              </a:solidFill>
              <a:latin typeface="Times"/>
              <a:ea typeface="Times"/>
              <a:cs typeface="Times"/>
              <a:sym typeface="Time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9"/>
          <p:cNvSpPr txBox="1"/>
          <p:nvPr>
            <p:ph type="title"/>
          </p:nvPr>
        </p:nvSpPr>
        <p:spPr>
          <a:xfrm>
            <a:off x="1454675" y="199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519">
                <a:latin typeface="Times"/>
                <a:ea typeface="Times"/>
                <a:cs typeface="Times"/>
                <a:sym typeface="Times"/>
              </a:rPr>
              <a:t>THANK YOU!!!</a:t>
            </a:r>
            <a:endParaRPr sz="6519">
              <a:latin typeface="Times"/>
              <a:ea typeface="Times"/>
              <a:cs typeface="Times"/>
              <a:sym typeface="Time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p:nvPr/>
        </p:nvSpPr>
        <p:spPr>
          <a:xfrm>
            <a:off x="451900" y="271925"/>
            <a:ext cx="5329500" cy="9039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type="title"/>
          </p:nvPr>
        </p:nvSpPr>
        <p:spPr>
          <a:xfrm>
            <a:off x="544900" y="437525"/>
            <a:ext cx="598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latin typeface="Times"/>
                <a:ea typeface="Times"/>
                <a:cs typeface="Times"/>
                <a:sym typeface="Times"/>
              </a:rPr>
              <a:t>Cyberbullying through memes.   </a:t>
            </a:r>
            <a:r>
              <a:rPr lang="en" sz="2020" u="sng">
                <a:solidFill>
                  <a:schemeClr val="accent5"/>
                </a:solidFill>
                <a:latin typeface="Times"/>
                <a:ea typeface="Times"/>
                <a:cs typeface="Times"/>
                <a:sym typeface="Times"/>
                <a:hlinkClick action="ppaction://hlinksldjump" r:id="rId3">
                  <a:extLst>
                    <a:ext uri="{A12FA001-AC4F-418D-AE19-62706E023703}">
                      <ahyp:hlinkClr val="tx"/>
                    </a:ext>
                  </a:extLst>
                </a:hlinkClick>
              </a:rPr>
              <a:t>[10]</a:t>
            </a:r>
            <a:endParaRPr sz="3120">
              <a:latin typeface="Times"/>
              <a:ea typeface="Times"/>
              <a:cs typeface="Times"/>
              <a:sym typeface="Times"/>
            </a:endParaRPr>
          </a:p>
        </p:txBody>
      </p:sp>
      <p:sp>
        <p:nvSpPr>
          <p:cNvPr id="98" name="Google Shape;98;p19"/>
          <p:cNvSpPr txBox="1"/>
          <p:nvPr>
            <p:ph idx="1" type="body"/>
          </p:nvPr>
        </p:nvSpPr>
        <p:spPr>
          <a:xfrm>
            <a:off x="451900" y="1368950"/>
            <a:ext cx="6379500" cy="32799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Cyberbullying via memes involves using digital humor to maliciously target individuals.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Intent is to cause emotional distress, social harm, or damage to reputation.</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Memes, typically used for humor or satire, are repurposed to perpetrate hurtful narratives.</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Manipulative visuals/messages include personal attacks, derogatory comments, false allegations, and unauthorized sharing of sensitive information.</a:t>
            </a:r>
            <a:endParaRPr sz="1865">
              <a:solidFill>
                <a:schemeClr val="dk1"/>
              </a:solidFill>
              <a:latin typeface="Times"/>
              <a:ea typeface="Times"/>
              <a:cs typeface="Times"/>
              <a:sym typeface="Times"/>
            </a:endParaRPr>
          </a:p>
          <a:p>
            <a:pPr indent="-347027" lvl="0" marL="457200" rtl="0" algn="l">
              <a:lnSpc>
                <a:spcPct val="105000"/>
              </a:lnSpc>
              <a:spcBef>
                <a:spcPts val="0"/>
              </a:spcBef>
              <a:spcAft>
                <a:spcPts val="0"/>
              </a:spcAft>
              <a:buClr>
                <a:schemeClr val="dk1"/>
              </a:buClr>
              <a:buSzPts val="1865"/>
              <a:buFont typeface="Times"/>
              <a:buChar char="●"/>
            </a:pPr>
            <a:r>
              <a:rPr lang="en" sz="1865">
                <a:solidFill>
                  <a:schemeClr val="dk1"/>
                </a:solidFill>
                <a:latin typeface="Times"/>
                <a:ea typeface="Times"/>
                <a:cs typeface="Times"/>
                <a:sym typeface="Times"/>
              </a:rPr>
              <a:t>Dissemination occurs widely on digital platforms.</a:t>
            </a:r>
            <a:endParaRPr sz="1865">
              <a:solidFill>
                <a:schemeClr val="dk1"/>
              </a:solidFill>
              <a:latin typeface="Times"/>
              <a:ea typeface="Times"/>
              <a:cs typeface="Times"/>
              <a:sym typeface="Times"/>
            </a:endParaRPr>
          </a:p>
        </p:txBody>
      </p:sp>
      <p:pic>
        <p:nvPicPr>
          <p:cNvPr id="99" name="Google Shape;99;p19"/>
          <p:cNvPicPr preferRelativeResize="0"/>
          <p:nvPr/>
        </p:nvPicPr>
        <p:blipFill>
          <a:blip r:embed="rId4">
            <a:alphaModFix/>
          </a:blip>
          <a:stretch>
            <a:fillRect/>
          </a:stretch>
        </p:blipFill>
        <p:spPr>
          <a:xfrm>
            <a:off x="7043175" y="1847399"/>
            <a:ext cx="1948826" cy="1884875"/>
          </a:xfrm>
          <a:prstGeom prst="rect">
            <a:avLst/>
          </a:prstGeom>
          <a:noFill/>
          <a:ln>
            <a:noFill/>
          </a:ln>
        </p:spPr>
      </p:pic>
      <p:sp>
        <p:nvSpPr>
          <p:cNvPr id="100" name="Google Shape;100;p19"/>
          <p:cNvSpPr txBox="1"/>
          <p:nvPr/>
        </p:nvSpPr>
        <p:spPr>
          <a:xfrm>
            <a:off x="7065275" y="3916575"/>
            <a:ext cx="20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Reference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p:nvPr/>
        </p:nvSpPr>
        <p:spPr>
          <a:xfrm>
            <a:off x="2309850" y="1982250"/>
            <a:ext cx="4524300" cy="8742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type="title"/>
          </p:nvPr>
        </p:nvSpPr>
        <p:spPr>
          <a:xfrm>
            <a:off x="2480250" y="2047825"/>
            <a:ext cx="4183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20">
                <a:latin typeface="Times"/>
                <a:ea typeface="Times"/>
                <a:cs typeface="Times"/>
                <a:sym typeface="Times"/>
              </a:rPr>
              <a:t>How do you detect it?</a:t>
            </a:r>
            <a:endParaRPr sz="342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p:nvPr/>
        </p:nvSpPr>
        <p:spPr>
          <a:xfrm>
            <a:off x="187850" y="342400"/>
            <a:ext cx="2870400" cy="524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txBox="1"/>
          <p:nvPr>
            <p:ph type="title"/>
          </p:nvPr>
        </p:nvSpPr>
        <p:spPr>
          <a:xfrm>
            <a:off x="187850" y="318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Scope of the Project     </a:t>
            </a:r>
            <a:r>
              <a:rPr lang="en" sz="1700">
                <a:latin typeface="Times"/>
                <a:ea typeface="Times"/>
                <a:cs typeface="Times"/>
                <a:sym typeface="Times"/>
              </a:rPr>
              <a:t>  </a:t>
            </a:r>
            <a:r>
              <a:rPr lang="en" sz="1700" u="sng">
                <a:solidFill>
                  <a:schemeClr val="accent5"/>
                </a:solidFill>
                <a:latin typeface="Times"/>
                <a:ea typeface="Times"/>
                <a:cs typeface="Times"/>
                <a:sym typeface="Times"/>
                <a:hlinkClick action="ppaction://hlinksldjump" r:id="rId3">
                  <a:extLst>
                    <a:ext uri="{A12FA001-AC4F-418D-AE19-62706E023703}">
                      <ahyp:hlinkClr val="tx"/>
                    </a:ext>
                  </a:extLst>
                </a:hlinkClick>
              </a:rPr>
              <a:t>[5]</a:t>
            </a:r>
            <a:endParaRPr>
              <a:latin typeface="Times"/>
              <a:ea typeface="Times"/>
              <a:cs typeface="Times"/>
              <a:sym typeface="Times"/>
            </a:endParaRPr>
          </a:p>
          <a:p>
            <a:pPr indent="0" lvl="0" marL="0" rtl="0" algn="l">
              <a:spcBef>
                <a:spcPts val="0"/>
              </a:spcBef>
              <a:spcAft>
                <a:spcPts val="0"/>
              </a:spcAft>
              <a:buNone/>
            </a:pPr>
            <a:r>
              <a:t/>
            </a:r>
            <a:endParaRPr>
              <a:latin typeface="Times"/>
              <a:ea typeface="Times"/>
              <a:cs typeface="Times"/>
              <a:sym typeface="Times"/>
            </a:endParaRPr>
          </a:p>
        </p:txBody>
      </p:sp>
      <p:sp>
        <p:nvSpPr>
          <p:cNvPr id="113" name="Google Shape;113;p21"/>
          <p:cNvSpPr txBox="1"/>
          <p:nvPr>
            <p:ph idx="1" type="body"/>
          </p:nvPr>
        </p:nvSpPr>
        <p:spPr>
          <a:xfrm>
            <a:off x="224275" y="1174325"/>
            <a:ext cx="6594900" cy="3416400"/>
          </a:xfrm>
          <a:prstGeom prst="rect">
            <a:avLst/>
          </a:prstGeom>
          <a:ln cap="flat" cmpd="sng" w="9525">
            <a:solidFill>
              <a:srgbClr val="FFFBF0"/>
            </a:solidFill>
            <a:prstDash val="solid"/>
            <a:round/>
            <a:headEnd len="sm" w="sm" type="none"/>
            <a:tailEnd len="sm" w="sm" type="none"/>
          </a:ln>
        </p:spPr>
        <p:txBody>
          <a:bodyPr anchorCtr="0" anchor="t" bIns="91425" lIns="91425" spcFirstLastPara="1" rIns="91425" wrap="square" tIns="91425">
            <a:normAutofit lnSpcReduction="10000"/>
          </a:bodyPr>
          <a:lstStyle/>
          <a:p>
            <a:pPr indent="-336550" lvl="0" marL="457200" rtl="0" algn="l">
              <a:lnSpc>
                <a:spcPct val="95000"/>
              </a:lnSpc>
              <a:spcBef>
                <a:spcPts val="0"/>
              </a:spcBef>
              <a:spcAft>
                <a:spcPts val="0"/>
              </a:spcAft>
              <a:buClr>
                <a:schemeClr val="dk1"/>
              </a:buClr>
              <a:buSzPts val="1700"/>
              <a:buFont typeface="Times"/>
              <a:buChar char="●"/>
            </a:pPr>
            <a:r>
              <a:rPr b="1" lang="en" sz="1900">
                <a:solidFill>
                  <a:schemeClr val="dk1"/>
                </a:solidFill>
                <a:latin typeface="Times"/>
                <a:ea typeface="Times"/>
                <a:cs typeface="Times"/>
                <a:sym typeface="Times"/>
              </a:rPr>
              <a:t>Detec</a:t>
            </a:r>
            <a:r>
              <a:rPr b="1" lang="en" sz="2100">
                <a:solidFill>
                  <a:schemeClr val="dk1"/>
                </a:solidFill>
                <a:latin typeface="Times"/>
                <a:ea typeface="Times"/>
                <a:cs typeface="Times"/>
                <a:sym typeface="Times"/>
              </a:rPr>
              <a:t>tion of Ha</a:t>
            </a:r>
            <a:r>
              <a:rPr b="1" lang="en" sz="1900">
                <a:solidFill>
                  <a:schemeClr val="dk1"/>
                </a:solidFill>
                <a:latin typeface="Times"/>
                <a:ea typeface="Times"/>
                <a:cs typeface="Times"/>
                <a:sym typeface="Times"/>
              </a:rPr>
              <a:t>te Speech in Memes</a:t>
            </a:r>
            <a:r>
              <a:rPr lang="en" sz="1900">
                <a:solidFill>
                  <a:schemeClr val="dk1"/>
                </a:solidFill>
                <a:latin typeface="Times"/>
                <a:ea typeface="Times"/>
                <a:cs typeface="Times"/>
                <a:sym typeface="Times"/>
              </a:rPr>
              <a:t>: </a:t>
            </a:r>
            <a:r>
              <a:rPr lang="en" sz="1700">
                <a:solidFill>
                  <a:schemeClr val="dk1"/>
                </a:solidFill>
                <a:latin typeface="Times"/>
                <a:ea typeface="Times"/>
                <a:cs typeface="Times"/>
                <a:sym typeface="Times"/>
              </a:rPr>
              <a:t>Our algorithm focuses on the challenging task of identifying hate speech within the unique context of memes. Hate speech can manifest in various forms, often hidden behind humor, coded language, or visual elements. By targeting memes, we aim to uncover such content that might otherwise go unnoticed in traditional text-only analysis.</a:t>
            </a:r>
            <a:endParaRPr sz="1700">
              <a:solidFill>
                <a:schemeClr val="dk1"/>
              </a:solidFill>
              <a:latin typeface="Times"/>
              <a:ea typeface="Times"/>
              <a:cs typeface="Times"/>
              <a:sym typeface="Times"/>
            </a:endParaRPr>
          </a:p>
          <a:p>
            <a:pPr indent="-336550" lvl="0" marL="457200" rtl="0" algn="l">
              <a:lnSpc>
                <a:spcPct val="95000"/>
              </a:lnSpc>
              <a:spcBef>
                <a:spcPts val="0"/>
              </a:spcBef>
              <a:spcAft>
                <a:spcPts val="0"/>
              </a:spcAft>
              <a:buClr>
                <a:schemeClr val="dk1"/>
              </a:buClr>
              <a:buSzPts val="1700"/>
              <a:buFont typeface="Times"/>
              <a:buChar char="●"/>
            </a:pPr>
            <a:r>
              <a:rPr b="1" lang="en" sz="2100">
                <a:solidFill>
                  <a:schemeClr val="dk1"/>
                </a:solidFill>
                <a:latin typeface="Times"/>
                <a:ea typeface="Times"/>
                <a:cs typeface="Times"/>
                <a:sym typeface="Times"/>
              </a:rPr>
              <a:t>Multimodal Approach</a:t>
            </a:r>
            <a:r>
              <a:rPr lang="en" sz="2100">
                <a:solidFill>
                  <a:schemeClr val="dk1"/>
                </a:solidFill>
                <a:latin typeface="Times"/>
                <a:ea typeface="Times"/>
                <a:cs typeface="Times"/>
                <a:sym typeface="Times"/>
              </a:rPr>
              <a:t>: </a:t>
            </a:r>
            <a:r>
              <a:rPr lang="en" sz="1700">
                <a:solidFill>
                  <a:schemeClr val="dk1"/>
                </a:solidFill>
                <a:latin typeface="Times"/>
                <a:ea typeface="Times"/>
                <a:cs typeface="Times"/>
                <a:sym typeface="Times"/>
              </a:rPr>
              <a:t>To achieve a thorough analysis, we adopt a multimodal approach that combines both text and image analyses. By simultaneously considering linguistic and visual cues, we can capture the intricate interplay between textual and visual components in memes. This comprehensive analysis enhances the accuracy of our detection algorithm.</a:t>
            </a:r>
            <a:endParaRPr sz="1700">
              <a:solidFill>
                <a:schemeClr val="dk1"/>
              </a:solidFill>
              <a:latin typeface="Times"/>
              <a:ea typeface="Times"/>
              <a:cs typeface="Times"/>
              <a:sym typeface="Times"/>
            </a:endParaRPr>
          </a:p>
          <a:p>
            <a:pPr indent="-336550" lvl="0" marL="457200" rtl="0" algn="l">
              <a:lnSpc>
                <a:spcPct val="95000"/>
              </a:lnSpc>
              <a:spcBef>
                <a:spcPts val="0"/>
              </a:spcBef>
              <a:spcAft>
                <a:spcPts val="0"/>
              </a:spcAft>
              <a:buClr>
                <a:schemeClr val="dk1"/>
              </a:buClr>
              <a:buSzPts val="1700"/>
              <a:buFont typeface="Times"/>
              <a:buChar char="●"/>
            </a:pPr>
            <a:r>
              <a:rPr lang="en" sz="1700">
                <a:solidFill>
                  <a:schemeClr val="dk1"/>
                </a:solidFill>
                <a:latin typeface="Times"/>
                <a:ea typeface="Times"/>
                <a:cs typeface="Times"/>
                <a:sym typeface="Times"/>
              </a:rPr>
              <a:t>This contribution aligns with the larger mission of fostering inclusive and respectful online communities for all users.</a:t>
            </a:r>
            <a:endParaRPr sz="1700">
              <a:solidFill>
                <a:schemeClr val="dk1"/>
              </a:solidFill>
              <a:latin typeface="Times"/>
              <a:ea typeface="Times"/>
              <a:cs typeface="Times"/>
              <a:sym typeface="Times"/>
            </a:endParaRPr>
          </a:p>
        </p:txBody>
      </p:sp>
      <p:pic>
        <p:nvPicPr>
          <p:cNvPr id="114" name="Google Shape;114;p21"/>
          <p:cNvPicPr preferRelativeResize="0"/>
          <p:nvPr/>
        </p:nvPicPr>
        <p:blipFill>
          <a:blip r:embed="rId4">
            <a:alphaModFix/>
          </a:blip>
          <a:stretch>
            <a:fillRect/>
          </a:stretch>
        </p:blipFill>
        <p:spPr>
          <a:xfrm>
            <a:off x="7096200" y="240400"/>
            <a:ext cx="1872150" cy="1827975"/>
          </a:xfrm>
          <a:prstGeom prst="rect">
            <a:avLst/>
          </a:prstGeom>
          <a:noFill/>
          <a:ln>
            <a:noFill/>
          </a:ln>
        </p:spPr>
      </p:pic>
      <p:sp>
        <p:nvSpPr>
          <p:cNvPr id="115" name="Google Shape;115;p21"/>
          <p:cNvSpPr/>
          <p:nvPr/>
        </p:nvSpPr>
        <p:spPr>
          <a:xfrm rot="5400000">
            <a:off x="7733625" y="2244650"/>
            <a:ext cx="5973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txBox="1"/>
          <p:nvPr/>
        </p:nvSpPr>
        <p:spPr>
          <a:xfrm>
            <a:off x="7006725" y="2874825"/>
            <a:ext cx="2051100" cy="5727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Times"/>
                <a:ea typeface="Times"/>
                <a:cs typeface="Times"/>
                <a:sym typeface="Times"/>
              </a:rPr>
              <a:t>OUR SYSTEM</a:t>
            </a:r>
            <a:endParaRPr sz="2200">
              <a:solidFill>
                <a:schemeClr val="dk1"/>
              </a:solidFill>
              <a:latin typeface="Times"/>
              <a:ea typeface="Times"/>
              <a:cs typeface="Times"/>
              <a:sym typeface="Times"/>
            </a:endParaRPr>
          </a:p>
        </p:txBody>
      </p:sp>
      <p:sp>
        <p:nvSpPr>
          <p:cNvPr id="117" name="Google Shape;117;p21"/>
          <p:cNvSpPr/>
          <p:nvPr/>
        </p:nvSpPr>
        <p:spPr>
          <a:xfrm rot="5400000">
            <a:off x="7733625" y="3599150"/>
            <a:ext cx="597300" cy="396900"/>
          </a:xfrm>
          <a:prstGeom prst="rightArrow">
            <a:avLst>
              <a:gd fmla="val 50000" name="adj1"/>
              <a:gd fmla="val 50000" name="adj2"/>
            </a:avLst>
          </a:prstGeom>
          <a:solidFill>
            <a:srgbClr val="319B4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5857475" y="4389950"/>
            <a:ext cx="3265500" cy="572700"/>
          </a:xfrm>
          <a:prstGeom prst="roundRect">
            <a:avLst>
              <a:gd fmla="val 16667" name="adj"/>
            </a:avLst>
          </a:prstGeom>
          <a:solidFill>
            <a:srgbClr val="0097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txBox="1"/>
          <p:nvPr>
            <p:ph type="title"/>
          </p:nvPr>
        </p:nvSpPr>
        <p:spPr>
          <a:xfrm>
            <a:off x="5961880" y="4400425"/>
            <a:ext cx="326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latin typeface="Times"/>
                <a:ea typeface="Times"/>
                <a:cs typeface="Times"/>
                <a:sym typeface="Times"/>
              </a:rPr>
              <a:t>Output is cyberbullying</a:t>
            </a:r>
            <a:endParaRPr sz="2420">
              <a:latin typeface="Times"/>
              <a:ea typeface="Times"/>
              <a:cs typeface="Times"/>
              <a:sym typeface="Times"/>
            </a:endParaRPr>
          </a:p>
        </p:txBody>
      </p:sp>
      <p:sp>
        <p:nvSpPr>
          <p:cNvPr id="120" name="Google Shape;120;p21"/>
          <p:cNvSpPr txBox="1"/>
          <p:nvPr/>
        </p:nvSpPr>
        <p:spPr>
          <a:xfrm>
            <a:off x="187850" y="4590725"/>
            <a:ext cx="4880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Times"/>
                <a:ea typeface="Times"/>
                <a:cs typeface="Times"/>
                <a:sym typeface="Times"/>
              </a:rPr>
              <a:t>   </a:t>
            </a:r>
            <a:endParaRPr sz="300"/>
          </a:p>
        </p:txBody>
      </p:sp>
      <p:sp>
        <p:nvSpPr>
          <p:cNvPr id="121" name="Google Shape;121;p21"/>
          <p:cNvSpPr txBox="1"/>
          <p:nvPr/>
        </p:nvSpPr>
        <p:spPr>
          <a:xfrm>
            <a:off x="7033025" y="1994925"/>
            <a:ext cx="91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Ref</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